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1"/>
  </p:sldMasterIdLst>
  <p:notesMasterIdLst>
    <p:notesMasterId r:id="rId44"/>
  </p:notesMasterIdLst>
  <p:handoutMasterIdLst>
    <p:handoutMasterId r:id="rId45"/>
  </p:handoutMasterIdLst>
  <p:sldIdLst>
    <p:sldId id="256" r:id="rId2"/>
    <p:sldId id="257" r:id="rId3"/>
    <p:sldId id="263" r:id="rId4"/>
    <p:sldId id="300" r:id="rId5"/>
    <p:sldId id="358" r:id="rId6"/>
    <p:sldId id="359" r:id="rId7"/>
    <p:sldId id="360" r:id="rId8"/>
    <p:sldId id="361" r:id="rId9"/>
    <p:sldId id="362" r:id="rId10"/>
    <p:sldId id="363" r:id="rId11"/>
    <p:sldId id="364" r:id="rId12"/>
    <p:sldId id="365" r:id="rId13"/>
    <p:sldId id="366" r:id="rId14"/>
    <p:sldId id="357" r:id="rId15"/>
    <p:sldId id="301" r:id="rId16"/>
    <p:sldId id="367" r:id="rId17"/>
    <p:sldId id="368" r:id="rId18"/>
    <p:sldId id="316" r:id="rId19"/>
    <p:sldId id="371" r:id="rId20"/>
    <p:sldId id="372" r:id="rId21"/>
    <p:sldId id="304" r:id="rId22"/>
    <p:sldId id="307" r:id="rId23"/>
    <p:sldId id="312" r:id="rId24"/>
    <p:sldId id="313" r:id="rId25"/>
    <p:sldId id="314" r:id="rId26"/>
    <p:sldId id="315" r:id="rId27"/>
    <p:sldId id="320" r:id="rId28"/>
    <p:sldId id="370" r:id="rId29"/>
    <p:sldId id="305" r:id="rId30"/>
    <p:sldId id="306" r:id="rId31"/>
    <p:sldId id="334" r:id="rId32"/>
    <p:sldId id="311" r:id="rId33"/>
    <p:sldId id="317" r:id="rId34"/>
    <p:sldId id="309" r:id="rId35"/>
    <p:sldId id="319" r:id="rId36"/>
    <p:sldId id="342" r:id="rId37"/>
    <p:sldId id="336" r:id="rId38"/>
    <p:sldId id="325" r:id="rId39"/>
    <p:sldId id="343" r:id="rId40"/>
    <p:sldId id="308" r:id="rId41"/>
    <p:sldId id="271" r:id="rId42"/>
    <p:sldId id="374" r:id="rId4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84892" autoAdjust="0"/>
  </p:normalViewPr>
  <p:slideViewPr>
    <p:cSldViewPr>
      <p:cViewPr>
        <p:scale>
          <a:sx n="60" d="100"/>
          <a:sy n="60" d="100"/>
        </p:scale>
        <p:origin x="-1650" y="-114"/>
      </p:cViewPr>
      <p:guideLst>
        <p:guide orient="horz" pos="2160"/>
        <p:guide pos="2880"/>
      </p:guideLst>
    </p:cSldViewPr>
  </p:slideViewPr>
  <p:notesTextViewPr>
    <p:cViewPr>
      <p:scale>
        <a:sx n="1" d="1"/>
        <a:sy n="1" d="1"/>
      </p:scale>
      <p:origin x="0" y="0"/>
    </p:cViewPr>
  </p:notesTextViewPr>
  <p:sorterViewPr>
    <p:cViewPr>
      <p:scale>
        <a:sx n="60" d="100"/>
        <a:sy n="60" d="100"/>
      </p:scale>
      <p:origin x="0" y="27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4B192A-0868-40C5-89DA-CA0A81FE3666}" type="datetime1">
              <a:rPr kumimoji="1" lang="ja-JP" altLang="en-US" smtClean="0"/>
              <a:t>2014/2/7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7D4E348-C1D4-4F4A-90DD-C6E8591B891F}" type="slidenum">
              <a:rPr kumimoji="1" lang="ja-JP" altLang="en-US" smtClean="0"/>
              <a:t>‹#›</a:t>
            </a:fld>
            <a:endParaRPr kumimoji="1" lang="ja-JP" altLang="en-US"/>
          </a:p>
        </p:txBody>
      </p:sp>
    </p:spTree>
    <p:extLst>
      <p:ext uri="{BB962C8B-B14F-4D97-AF65-F5344CB8AC3E}">
        <p14:creationId xmlns:p14="http://schemas.microsoft.com/office/powerpoint/2010/main" val="358267261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17F2A5-411D-4BAE-A1BA-D9564CDE936E}" type="datetime1">
              <a:rPr kumimoji="1" lang="ja-JP" altLang="en-US" smtClean="0"/>
              <a:t>2014/2/7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232D5D-6331-4CC3-B20D-9C65557B1464}" type="slidenum">
              <a:rPr kumimoji="1" lang="ja-JP" altLang="en-US" smtClean="0"/>
              <a:pPr/>
              <a:t>‹#›</a:t>
            </a:fld>
            <a:endParaRPr kumimoji="1" lang="ja-JP" altLang="en-US"/>
          </a:p>
        </p:txBody>
      </p:sp>
    </p:spTree>
    <p:extLst>
      <p:ext uri="{BB962C8B-B14F-4D97-AF65-F5344CB8AC3E}">
        <p14:creationId xmlns:p14="http://schemas.microsoft.com/office/powerpoint/2010/main" val="331508892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2232D5D-6331-4CC3-B20D-9C65557B1464}" type="slidenum">
              <a:rPr kumimoji="1" lang="ja-JP" altLang="en-US" smtClean="0"/>
              <a:pPr/>
              <a:t>1</a:t>
            </a:fld>
            <a:endParaRPr kumimoji="1" lang="ja-JP" altLang="en-US"/>
          </a:p>
        </p:txBody>
      </p:sp>
      <p:sp>
        <p:nvSpPr>
          <p:cNvPr id="5" name="日付プレースホルダー 4"/>
          <p:cNvSpPr>
            <a:spLocks noGrp="1"/>
          </p:cNvSpPr>
          <p:nvPr>
            <p:ph type="dt" idx="11"/>
          </p:nvPr>
        </p:nvSpPr>
        <p:spPr/>
        <p:txBody>
          <a:bodyPr/>
          <a:lstStyle/>
          <a:p>
            <a:fld id="{25695D05-1E85-4030-8516-22BAE02C2938}" type="datetime1">
              <a:rPr kumimoji="1" lang="ja-JP" altLang="en-US" smtClean="0"/>
              <a:t>2014/2/7</a:t>
            </a:fld>
            <a:endParaRPr kumimoji="1" lang="ja-JP" altLang="en-US"/>
          </a:p>
        </p:txBody>
      </p:sp>
    </p:spTree>
    <p:extLst>
      <p:ext uri="{BB962C8B-B14F-4D97-AF65-F5344CB8AC3E}">
        <p14:creationId xmlns:p14="http://schemas.microsoft.com/office/powerpoint/2010/main" val="4078576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とりわけ注目したいのが、図表６が示す事実。</a:t>
            </a:r>
            <a:endParaRPr lang="en-US" altLang="ja-JP" dirty="0" smtClean="0">
              <a:effectLst/>
            </a:endParaRPr>
          </a:p>
          <a:p>
            <a:r>
              <a:rPr lang="en-US" altLang="ja-JP" dirty="0" smtClean="0">
                <a:effectLst/>
              </a:rPr>
              <a:t>5</a:t>
            </a:r>
            <a:r>
              <a:rPr lang="ja-JP" altLang="en-US" dirty="0" smtClean="0">
                <a:effectLst/>
              </a:rPr>
              <a:t>歳未満児の死亡、妊産婦の死亡、エイズによる死亡、結核による死亡、マラリアによる死亡は、依然として高い数値のままである。</a:t>
            </a:r>
            <a:endParaRPr lang="en-US" altLang="ja-JP" dirty="0" smtClean="0">
              <a:effectLst/>
            </a:endParaRPr>
          </a:p>
          <a:p>
            <a:endParaRPr kumimoji="1" lang="en-US" altLang="ja-JP" dirty="0" smtClean="0">
              <a:effectLst/>
            </a:endParaRPr>
          </a:p>
          <a:p>
            <a:r>
              <a:rPr lang="ja-JP" altLang="en-US" dirty="0" smtClean="0">
                <a:effectLst/>
              </a:rPr>
              <a:t>各国の保険財源は絶対的な不足状態である。</a:t>
            </a:r>
            <a:endParaRPr lang="en-US" altLang="ja-JP" dirty="0" smtClean="0">
              <a:effectLst/>
            </a:endParaRPr>
          </a:p>
          <a:p>
            <a:r>
              <a:rPr lang="ja-JP" altLang="en-US" dirty="0" smtClean="0">
                <a:effectLst/>
              </a:rPr>
              <a:t>サブサハラアフリカ各国の一人当たり年間医療費は</a:t>
            </a:r>
            <a:r>
              <a:rPr lang="en-US" altLang="ja-JP" dirty="0" smtClean="0">
                <a:effectLst/>
              </a:rPr>
              <a:t>82</a:t>
            </a:r>
            <a:r>
              <a:rPr lang="ja-JP" altLang="en-US" dirty="0" smtClean="0">
                <a:effectLst/>
              </a:rPr>
              <a:t>ドルで、高所得国</a:t>
            </a:r>
            <a:r>
              <a:rPr lang="en-US" altLang="ja-JP" dirty="0" smtClean="0">
                <a:effectLst/>
              </a:rPr>
              <a:t>4692</a:t>
            </a:r>
            <a:r>
              <a:rPr lang="ja-JP" altLang="en-US" dirty="0" smtClean="0">
                <a:effectLst/>
              </a:rPr>
              <a:t>ドル、高中所得国</a:t>
            </a:r>
            <a:r>
              <a:rPr lang="en-US" altLang="ja-JP" dirty="0" smtClean="0">
                <a:effectLst/>
              </a:rPr>
              <a:t>326</a:t>
            </a:r>
            <a:r>
              <a:rPr lang="ja-JP" altLang="en-US" dirty="0" smtClean="0">
                <a:effectLst/>
              </a:rPr>
              <a:t>ドルと比べると極端に少ないことが分かる。</a:t>
            </a:r>
            <a:endParaRPr lang="en-US" altLang="ja-JP" dirty="0" smtClean="0">
              <a:effectLst/>
            </a:endParaRPr>
          </a:p>
          <a:p>
            <a:r>
              <a:rPr lang="ja-JP" altLang="en-US" dirty="0" smtClean="0">
                <a:effectLst/>
              </a:rPr>
              <a:t>しかも、最低限必要とされる国民一人当たりの保険財源</a:t>
            </a:r>
            <a:r>
              <a:rPr lang="en-US" altLang="ja-JP" dirty="0" smtClean="0">
                <a:effectLst/>
              </a:rPr>
              <a:t>44</a:t>
            </a:r>
            <a:r>
              <a:rPr lang="ja-JP" altLang="en-US" dirty="0" smtClean="0">
                <a:effectLst/>
              </a:rPr>
              <a:t>ドルすら満たせない国が</a:t>
            </a:r>
            <a:r>
              <a:rPr lang="en-US" altLang="ja-JP" dirty="0" smtClean="0">
                <a:effectLst/>
              </a:rPr>
              <a:t>21</a:t>
            </a:r>
            <a:r>
              <a:rPr lang="ja-JP" altLang="en-US" dirty="0" smtClean="0">
                <a:effectLst/>
              </a:rPr>
              <a:t>カ国も存在している。</a:t>
            </a:r>
          </a:p>
          <a:p>
            <a:endParaRPr lang="en-US" altLang="ja-JP" dirty="0" smtClean="0">
              <a:effectLst/>
            </a:endParaRPr>
          </a:p>
          <a:p>
            <a:r>
              <a:rPr lang="ja-JP" altLang="en-US" dirty="0" smtClean="0">
                <a:effectLst/>
              </a:rPr>
              <a:t>安全な水へのアクセスもまだまだ難しい。</a:t>
            </a:r>
            <a:endParaRPr lang="en-US" altLang="ja-JP" dirty="0" smtClean="0">
              <a:effectLst/>
            </a:endParaRPr>
          </a:p>
          <a:p>
            <a:r>
              <a:rPr lang="ja-JP" altLang="en-US" dirty="0" smtClean="0">
                <a:effectLst/>
              </a:rPr>
              <a:t>アフリカ全体では安全な水へアクセスができる比率は</a:t>
            </a:r>
            <a:r>
              <a:rPr lang="en-US" altLang="ja-JP" dirty="0" smtClean="0">
                <a:effectLst/>
              </a:rPr>
              <a:t>1993</a:t>
            </a:r>
            <a:r>
              <a:rPr lang="ja-JP" altLang="en-US" dirty="0" smtClean="0">
                <a:effectLst/>
              </a:rPr>
              <a:t>年の</a:t>
            </a:r>
            <a:r>
              <a:rPr lang="en-US" altLang="ja-JP" dirty="0" smtClean="0">
                <a:effectLst/>
              </a:rPr>
              <a:t>58</a:t>
            </a:r>
            <a:r>
              <a:rPr lang="ja-JP" altLang="en-US" dirty="0" smtClean="0">
                <a:effectLst/>
              </a:rPr>
              <a:t>％（人口比）から</a:t>
            </a:r>
            <a:r>
              <a:rPr lang="en-US" altLang="ja-JP" dirty="0" smtClean="0">
                <a:effectLst/>
              </a:rPr>
              <a:t>2009</a:t>
            </a:r>
            <a:r>
              <a:rPr lang="ja-JP" altLang="en-US" dirty="0" smtClean="0">
                <a:effectLst/>
              </a:rPr>
              <a:t>年に</a:t>
            </a:r>
            <a:r>
              <a:rPr lang="en-US" altLang="ja-JP" dirty="0" smtClean="0">
                <a:effectLst/>
              </a:rPr>
              <a:t>65</a:t>
            </a:r>
            <a:r>
              <a:rPr lang="ja-JP" altLang="en-US" dirty="0" smtClean="0">
                <a:effectLst/>
              </a:rPr>
              <a:t>％へ上昇したものの、急速な都市化でスラム人口が増えており、悪化している地域もある。</a:t>
            </a:r>
          </a:p>
          <a:p>
            <a:endParaRPr kumimoji="1" lang="ja-JP" altLang="en-US" dirty="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12</a:t>
            </a:fld>
            <a:endParaRPr kumimoji="1" lang="ja-JP" altLang="en-US"/>
          </a:p>
        </p:txBody>
      </p:sp>
    </p:spTree>
    <p:extLst>
      <p:ext uri="{BB962C8B-B14F-4D97-AF65-F5344CB8AC3E}">
        <p14:creationId xmlns:p14="http://schemas.microsoft.com/office/powerpoint/2010/main" val="3540085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本当にアフリカでビジネスを拡大し、自社の利益に結びつけようとするならば、影の部分の対策が必要不可欠。</a:t>
            </a:r>
            <a:endParaRPr lang="en-US" altLang="ja-JP" dirty="0" smtClean="0">
              <a:effectLst/>
            </a:endParaRPr>
          </a:p>
          <a:p>
            <a:r>
              <a:rPr lang="ja-JP" altLang="en-US" dirty="0" smtClean="0">
                <a:effectLst/>
              </a:rPr>
              <a:t>しかし、いまは光の部分にばかり耳目が集まっている。</a:t>
            </a:r>
            <a:endParaRPr lang="en-US" altLang="ja-JP" dirty="0" smtClean="0">
              <a:effectLst/>
            </a:endParaRPr>
          </a:p>
          <a:p>
            <a:r>
              <a:rPr lang="ja-JP" altLang="en-US" dirty="0" smtClean="0">
                <a:effectLst/>
              </a:rPr>
              <a:t>視線を固定させる原因の一つには、中国の動きに翻弄されているということもあるだろう。</a:t>
            </a:r>
          </a:p>
          <a:p>
            <a:r>
              <a:rPr lang="ja-JP" altLang="en-US" dirty="0" smtClean="0">
                <a:effectLst/>
              </a:rPr>
              <a:t>中国はアフリカの光の部分にいち早く飛びついている。</a:t>
            </a:r>
            <a:endParaRPr lang="en-US" altLang="ja-JP" dirty="0" smtClean="0">
              <a:effectLst/>
            </a:endParaRPr>
          </a:p>
          <a:p>
            <a:r>
              <a:rPr lang="ja-JP" altLang="en-US" dirty="0" smtClean="0">
                <a:effectLst/>
              </a:rPr>
              <a:t>すでに中国の対アフリカ輸出入は活発に行なわれており、日本はスケールで足下にも及ばない。</a:t>
            </a:r>
          </a:p>
          <a:p>
            <a:endParaRPr kumimoji="1" lang="en-US" altLang="ja-JP" dirty="0" smtClean="0"/>
          </a:p>
          <a:p>
            <a:r>
              <a:rPr lang="ja-JP" altLang="en-US" dirty="0" smtClean="0">
                <a:effectLst/>
              </a:rPr>
              <a:t>背景には中国の急速な発展を支えるための、莫大なエネルギー需要の発生がある。</a:t>
            </a:r>
            <a:endParaRPr lang="en-US" altLang="ja-JP" dirty="0" smtClean="0">
              <a:effectLst/>
            </a:endParaRPr>
          </a:p>
          <a:p>
            <a:r>
              <a:rPr lang="en-US" altLang="ja-JP" dirty="0" smtClean="0">
                <a:effectLst/>
              </a:rPr>
              <a:t>1995</a:t>
            </a:r>
            <a:r>
              <a:rPr lang="ja-JP" altLang="en-US" dirty="0" smtClean="0">
                <a:effectLst/>
              </a:rPr>
              <a:t>年、スーダンで油田権益を獲得し、</a:t>
            </a:r>
            <a:r>
              <a:rPr lang="en-US" altLang="ja-JP" dirty="0" smtClean="0">
                <a:effectLst/>
              </a:rPr>
              <a:t>2004</a:t>
            </a:r>
            <a:r>
              <a:rPr lang="ja-JP" altLang="en-US" dirty="0" smtClean="0">
                <a:effectLst/>
              </a:rPr>
              <a:t>年には、当時人権問題を抱え国連・</a:t>
            </a:r>
            <a:r>
              <a:rPr lang="en-US" altLang="ja-JP" dirty="0" smtClean="0">
                <a:effectLst/>
              </a:rPr>
              <a:t>IMF</a:t>
            </a:r>
            <a:r>
              <a:rPr lang="ja-JP" altLang="en-US" dirty="0" smtClean="0">
                <a:effectLst/>
              </a:rPr>
              <a:t>など先進国が開発援助を凍結していたアンゴラに対して手を差し伸べ、見返りとして油田開発に乗り出している。</a:t>
            </a:r>
          </a:p>
          <a:p>
            <a:endParaRPr lang="en-US" altLang="ja-JP" dirty="0" smtClean="0">
              <a:effectLst/>
            </a:endParaRPr>
          </a:p>
          <a:p>
            <a:r>
              <a:rPr lang="ja-JP" altLang="en-US" dirty="0" smtClean="0">
                <a:effectLst/>
              </a:rPr>
              <a:t>日本が</a:t>
            </a:r>
            <a:r>
              <a:rPr lang="en-US" altLang="ja-JP" dirty="0" err="1" smtClean="0">
                <a:effectLst/>
              </a:rPr>
              <a:t>TICAD</a:t>
            </a:r>
            <a:r>
              <a:rPr lang="ja-JP" altLang="en-US" dirty="0" smtClean="0">
                <a:effectLst/>
              </a:rPr>
              <a:t>を開催する一方で、中国も</a:t>
            </a:r>
            <a:r>
              <a:rPr lang="en-US" altLang="ja-JP" dirty="0" smtClean="0">
                <a:effectLst/>
              </a:rPr>
              <a:t>2000</a:t>
            </a:r>
            <a:r>
              <a:rPr lang="ja-JP" altLang="en-US" dirty="0" smtClean="0">
                <a:effectLst/>
              </a:rPr>
              <a:t>年から</a:t>
            </a:r>
            <a:r>
              <a:rPr lang="en-US" altLang="ja-JP" dirty="0" smtClean="0">
                <a:effectLst/>
              </a:rPr>
              <a:t>3</a:t>
            </a:r>
            <a:r>
              <a:rPr lang="ja-JP" altLang="en-US" dirty="0" smtClean="0">
                <a:effectLst/>
              </a:rPr>
              <a:t>年に一回、中国・アフリカ協力フォーラムを開催しており、前回の</a:t>
            </a:r>
            <a:r>
              <a:rPr lang="en-US" altLang="ja-JP" dirty="0" smtClean="0">
                <a:effectLst/>
              </a:rPr>
              <a:t>12</a:t>
            </a:r>
            <a:r>
              <a:rPr lang="ja-JP" altLang="en-US" dirty="0" smtClean="0">
                <a:effectLst/>
              </a:rPr>
              <a:t>年の第</a:t>
            </a:r>
            <a:r>
              <a:rPr lang="en-US" altLang="ja-JP" dirty="0" smtClean="0">
                <a:effectLst/>
              </a:rPr>
              <a:t>6</a:t>
            </a:r>
            <a:r>
              <a:rPr lang="ja-JP" altLang="en-US" dirty="0" smtClean="0">
                <a:effectLst/>
              </a:rPr>
              <a:t>回では、</a:t>
            </a:r>
            <a:r>
              <a:rPr lang="en-US" altLang="ja-JP" dirty="0" smtClean="0">
                <a:effectLst/>
              </a:rPr>
              <a:t>2013</a:t>
            </a:r>
            <a:r>
              <a:rPr lang="ja-JP" altLang="en-US" dirty="0" smtClean="0">
                <a:effectLst/>
              </a:rPr>
              <a:t>年から</a:t>
            </a:r>
            <a:r>
              <a:rPr lang="en-US" altLang="ja-JP" dirty="0" smtClean="0">
                <a:effectLst/>
              </a:rPr>
              <a:t>15</a:t>
            </a:r>
            <a:r>
              <a:rPr lang="ja-JP" altLang="en-US" dirty="0" smtClean="0">
                <a:effectLst/>
              </a:rPr>
              <a:t>年までに総額</a:t>
            </a:r>
            <a:r>
              <a:rPr lang="en-US" altLang="ja-JP" dirty="0" smtClean="0">
                <a:effectLst/>
              </a:rPr>
              <a:t>200</a:t>
            </a:r>
            <a:r>
              <a:rPr lang="ja-JP" altLang="en-US" dirty="0" smtClean="0">
                <a:effectLst/>
              </a:rPr>
              <a:t>億ドルの融資を行なうことを発表している。</a:t>
            </a:r>
            <a:endParaRPr lang="en-US" altLang="ja-JP" dirty="0" smtClean="0">
              <a:effectLst/>
            </a:endParaRPr>
          </a:p>
          <a:p>
            <a:r>
              <a:rPr lang="ja-JP" altLang="en-US" dirty="0" smtClean="0">
                <a:effectLst/>
              </a:rPr>
              <a:t>日本の対アフリカ</a:t>
            </a:r>
            <a:r>
              <a:rPr lang="en-US" altLang="ja-JP" dirty="0" err="1" smtClean="0">
                <a:effectLst/>
              </a:rPr>
              <a:t>ODA</a:t>
            </a:r>
            <a:r>
              <a:rPr lang="ja-JP" altLang="en-US" dirty="0" smtClean="0">
                <a:effectLst/>
              </a:rPr>
              <a:t>総額は</a:t>
            </a:r>
            <a:r>
              <a:rPr lang="en-US" altLang="ja-JP" dirty="0" smtClean="0">
                <a:effectLst/>
              </a:rPr>
              <a:t>2012</a:t>
            </a:r>
            <a:r>
              <a:rPr lang="ja-JP" altLang="en-US" dirty="0" smtClean="0">
                <a:effectLst/>
              </a:rPr>
              <a:t>年は</a:t>
            </a:r>
            <a:r>
              <a:rPr lang="en-US" altLang="ja-JP" dirty="0" smtClean="0">
                <a:effectLst/>
              </a:rPr>
              <a:t>18</a:t>
            </a:r>
            <a:r>
              <a:rPr lang="ja-JP" altLang="en-US" dirty="0" smtClean="0">
                <a:effectLst/>
              </a:rPr>
              <a:t>億ドル、直接投資残高（</a:t>
            </a:r>
            <a:r>
              <a:rPr lang="en-US" altLang="ja-JP" dirty="0" smtClean="0">
                <a:effectLst/>
              </a:rPr>
              <a:t>5</a:t>
            </a:r>
            <a:r>
              <a:rPr lang="ja-JP" altLang="en-US" dirty="0" smtClean="0">
                <a:effectLst/>
              </a:rPr>
              <a:t>ヵ年平均）で現在</a:t>
            </a:r>
            <a:r>
              <a:rPr lang="en-US" altLang="ja-JP" dirty="0" smtClean="0">
                <a:effectLst/>
              </a:rPr>
              <a:t>34</a:t>
            </a:r>
            <a:r>
              <a:rPr lang="ja-JP" altLang="en-US" dirty="0" smtClean="0">
                <a:effectLst/>
              </a:rPr>
              <a:t>億ドル。</a:t>
            </a:r>
            <a:endParaRPr lang="en-US" altLang="ja-JP" dirty="0" smtClean="0">
              <a:effectLst/>
            </a:endParaRPr>
          </a:p>
          <a:p>
            <a:r>
              <a:rPr lang="ja-JP" altLang="en-US" dirty="0" smtClean="0">
                <a:effectLst/>
              </a:rPr>
              <a:t>いかに中国の対アフリカ投資が巨額であるかが分かるだろう。</a:t>
            </a:r>
          </a:p>
          <a:p>
            <a:endParaRPr kumimoji="1" lang="ja-JP" altLang="en-US" dirty="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13</a:t>
            </a:fld>
            <a:endParaRPr kumimoji="1" lang="ja-JP" altLang="en-US"/>
          </a:p>
        </p:txBody>
      </p:sp>
    </p:spTree>
    <p:extLst>
      <p:ext uri="{BB962C8B-B14F-4D97-AF65-F5344CB8AC3E}">
        <p14:creationId xmlns:p14="http://schemas.microsoft.com/office/powerpoint/2010/main" val="2440095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総理大臣の本格的なアフリカ歴訪は、</a:t>
            </a:r>
            <a:r>
              <a:rPr kumimoji="1" lang="en-US" altLang="ja-JP" dirty="0" smtClean="0"/>
              <a:t>2006</a:t>
            </a:r>
            <a:r>
              <a:rPr kumimoji="1" lang="ja-JP" altLang="en-US" dirty="0" smtClean="0"/>
              <a:t>年の小泉総理以来</a:t>
            </a:r>
            <a:r>
              <a:rPr kumimoji="1" lang="en-US" altLang="ja-JP" dirty="0" smtClean="0"/>
              <a:t>8</a:t>
            </a:r>
            <a:r>
              <a:rPr kumimoji="1" lang="ja-JP" altLang="en-US" dirty="0" smtClean="0"/>
              <a:t>年ぶり。</a:t>
            </a:r>
            <a:endParaRPr kumimoji="1" lang="en-US" altLang="ja-JP" dirty="0" smtClean="0"/>
          </a:p>
          <a:p>
            <a:endParaRPr kumimoji="1" lang="en-US" altLang="ja-JP" dirty="0" smtClean="0"/>
          </a:p>
          <a:p>
            <a:r>
              <a:rPr kumimoji="1" lang="ja-JP" altLang="en-US" dirty="0" smtClean="0"/>
              <a:t>中東のオマーン、アフリカのコートジボワール、モザンビーク、エチオピアの４カ国歴訪コートジボワールに集まった</a:t>
            </a:r>
            <a:r>
              <a:rPr kumimoji="1" lang="en-US" altLang="ja-JP" dirty="0" smtClean="0"/>
              <a:t>10</a:t>
            </a:r>
            <a:r>
              <a:rPr kumimoji="1" lang="ja-JP" altLang="en-US" dirty="0" smtClean="0"/>
              <a:t>か国の西アフリカ諸国首脳を含め，アフリカ</a:t>
            </a:r>
            <a:r>
              <a:rPr kumimoji="1" lang="en-US" altLang="ja-JP" dirty="0" smtClean="0"/>
              <a:t>3</a:t>
            </a:r>
            <a:r>
              <a:rPr kumimoji="1" lang="ja-JP" altLang="en-US" dirty="0" smtClean="0"/>
              <a:t>か国で総計</a:t>
            </a:r>
            <a:r>
              <a:rPr kumimoji="1" lang="en-US" altLang="ja-JP" dirty="0" smtClean="0"/>
              <a:t>13</a:t>
            </a:r>
            <a:r>
              <a:rPr kumimoji="1" lang="ja-JP" altLang="en-US" dirty="0" smtClean="0"/>
              <a:t>の首脳と会ったことで，首脳間の信頼関係を強化し，アフリカにおける日本の存在感を印象づけた。</a:t>
            </a:r>
          </a:p>
          <a:p>
            <a:endParaRPr kumimoji="1" lang="en-US" altLang="ja-JP" dirty="0" smtClean="0"/>
          </a:p>
          <a:p>
            <a:r>
              <a:rPr kumimoji="1" lang="ja-JP" altLang="en-US" dirty="0" smtClean="0"/>
              <a:t>アフリカには計</a:t>
            </a:r>
            <a:r>
              <a:rPr kumimoji="1" lang="en-US" altLang="ja-JP" dirty="0" smtClean="0"/>
              <a:t>33</a:t>
            </a:r>
            <a:r>
              <a:rPr kumimoji="1" lang="ja-JP" altLang="en-US" dirty="0" smtClean="0"/>
              <a:t>の日本の民間企業・団体・大学の代表が同行し、アフリカとのビジネス関係強化に向けたトップセールスを推進した。</a:t>
            </a:r>
          </a:p>
          <a:p>
            <a:r>
              <a:rPr kumimoji="1" lang="ja-JP" altLang="en-US" dirty="0" smtClean="0"/>
              <a:t>経済支援に加え、首相がテーマに据えるのが２０２０年東京五輪に向けた国際スポーツ界への貢献度のアピール。</a:t>
            </a:r>
          </a:p>
          <a:p>
            <a:r>
              <a:rPr kumimoji="1" lang="ja-JP" altLang="en-US" dirty="0" smtClean="0"/>
              <a:t>約</a:t>
            </a:r>
            <a:r>
              <a:rPr kumimoji="1" lang="en-US" altLang="ja-JP" dirty="0" smtClean="0"/>
              <a:t>3</a:t>
            </a:r>
            <a:r>
              <a:rPr kumimoji="1" lang="ja-JP" altLang="en-US" dirty="0" err="1" smtClean="0"/>
              <a:t>．</a:t>
            </a:r>
            <a:r>
              <a:rPr kumimoji="1" lang="en-US" altLang="ja-JP" dirty="0" smtClean="0"/>
              <a:t>2</a:t>
            </a:r>
            <a:r>
              <a:rPr kumimoji="1" lang="ja-JP" altLang="en-US" dirty="0" smtClean="0"/>
              <a:t>億ドルの紛争・災害支援の用意を表明。</a:t>
            </a:r>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14</a:t>
            </a:fld>
            <a:endParaRPr kumimoji="1" lang="ja-JP" altLang="en-US"/>
          </a:p>
        </p:txBody>
      </p:sp>
    </p:spTree>
    <p:extLst>
      <p:ext uri="{BB962C8B-B14F-4D97-AF65-F5344CB8AC3E}">
        <p14:creationId xmlns:p14="http://schemas.microsoft.com/office/powerpoint/2010/main" val="1668963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smtClean="0"/>
              <a:t>日本トーゴ友好協会顧問・</a:t>
            </a:r>
            <a:r>
              <a:rPr kumimoji="1" lang="ja-JP" altLang="en-US" b="0" dirty="0" smtClean="0">
                <a:latin typeface="HGP教科書体" panose="02020600000000000000" pitchFamily="18" charset="-128"/>
                <a:ea typeface="HGP教科書体" panose="02020600000000000000" pitchFamily="18" charset="-128"/>
              </a:rPr>
              <a:t>東郷哲也衆議院議員、安倍総理の親書を携えてニャシンベ大統領を</a:t>
            </a:r>
            <a:r>
              <a:rPr kumimoji="1" lang="ja-JP" altLang="en-US" b="0" dirty="0" smtClean="0">
                <a:latin typeface="HGP教科書体" panose="02020600000000000000" pitchFamily="18" charset="-128"/>
                <a:ea typeface="HGP教科書体" panose="02020600000000000000" pitchFamily="18" charset="-128"/>
              </a:rPr>
              <a:t>訪問</a:t>
            </a:r>
            <a:endParaRPr kumimoji="1" lang="en-US" altLang="ja-JP" b="0" dirty="0" smtClean="0">
              <a:latin typeface="HGP教科書体" panose="02020600000000000000" pitchFamily="18" charset="-128"/>
              <a:ea typeface="HGP教科書体" panose="02020600000000000000" pitchFamily="18" charset="-128"/>
            </a:endParaRPr>
          </a:p>
          <a:p>
            <a:r>
              <a:rPr kumimoji="1" lang="ja-JP" altLang="en-US" b="0" dirty="0" smtClean="0"/>
              <a:t>トーゴ政府のウェブサイトに掲載　</a:t>
            </a:r>
            <a:r>
              <a:rPr kumimoji="1" lang="en-US" altLang="ja-JP" b="0" dirty="0" smtClean="0"/>
              <a:t>http://www.republicoftogo.com/Toutes-les-rubriques/Politique/Monsieur-Togo-chez-le-president-du-Togo</a:t>
            </a:r>
            <a:endParaRPr kumimoji="1" lang="ja-JP" altLang="en-US" b="0" dirty="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16</a:t>
            </a:fld>
            <a:endParaRPr kumimoji="1" lang="ja-JP" altLang="en-US"/>
          </a:p>
        </p:txBody>
      </p:sp>
    </p:spTree>
    <p:extLst>
      <p:ext uri="{BB962C8B-B14F-4D97-AF65-F5344CB8AC3E}">
        <p14:creationId xmlns:p14="http://schemas.microsoft.com/office/powerpoint/2010/main" val="4252052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17</a:t>
            </a:fld>
            <a:endParaRPr kumimoji="1" lang="ja-JP" altLang="en-US"/>
          </a:p>
        </p:txBody>
      </p:sp>
    </p:spTree>
    <p:extLst>
      <p:ext uri="{BB962C8B-B14F-4D97-AF65-F5344CB8AC3E}">
        <p14:creationId xmlns:p14="http://schemas.microsoft.com/office/powerpoint/2010/main" val="3068151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パートナー団体</a:t>
            </a:r>
          </a:p>
          <a:p>
            <a:endParaRPr kumimoji="1" lang="ja-JP" altLang="en-US" dirty="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21</a:t>
            </a:fld>
            <a:endParaRPr kumimoji="1" lang="ja-JP" altLang="en-US"/>
          </a:p>
        </p:txBody>
      </p:sp>
    </p:spTree>
    <p:extLst>
      <p:ext uri="{BB962C8B-B14F-4D97-AF65-F5344CB8AC3E}">
        <p14:creationId xmlns:p14="http://schemas.microsoft.com/office/powerpoint/2010/main" val="1673032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トーゴの道</a:t>
            </a:r>
          </a:p>
          <a:p>
            <a:endParaRPr kumimoji="1" lang="ja-JP" altLang="en-US" dirty="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29</a:t>
            </a:fld>
            <a:endParaRPr kumimoji="1" lang="ja-JP" altLang="en-US"/>
          </a:p>
        </p:txBody>
      </p:sp>
    </p:spTree>
    <p:extLst>
      <p:ext uri="{BB962C8B-B14F-4D97-AF65-F5344CB8AC3E}">
        <p14:creationId xmlns:p14="http://schemas.microsoft.com/office/powerpoint/2010/main" val="9318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首都で部品を調達し、バイクで６５ｋｍの道のりを運ぶ</a:t>
            </a:r>
            <a:endParaRPr kumimoji="1" lang="ja-JP" altLang="en-US" dirty="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31</a:t>
            </a:fld>
            <a:endParaRPr kumimoji="1" lang="ja-JP" altLang="en-US"/>
          </a:p>
        </p:txBody>
      </p:sp>
    </p:spTree>
    <p:extLst>
      <p:ext uri="{BB962C8B-B14F-4D97-AF65-F5344CB8AC3E}">
        <p14:creationId xmlns:p14="http://schemas.microsoft.com/office/powerpoint/2010/main" val="219321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水汲み場までの道のり</a:t>
            </a:r>
            <a:endParaRPr kumimoji="1" lang="ja-JP" altLang="en-US" dirty="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32</a:t>
            </a:fld>
            <a:endParaRPr kumimoji="1" lang="ja-JP" altLang="en-US"/>
          </a:p>
        </p:txBody>
      </p:sp>
    </p:spTree>
    <p:extLst>
      <p:ext uri="{BB962C8B-B14F-4D97-AF65-F5344CB8AC3E}">
        <p14:creationId xmlns:p14="http://schemas.microsoft.com/office/powerpoint/2010/main" val="3145484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乾季には水が干上がる</a:t>
            </a:r>
            <a:endParaRPr kumimoji="1" lang="ja-JP" altLang="en-US" dirty="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34</a:t>
            </a:fld>
            <a:endParaRPr kumimoji="1" lang="ja-JP" altLang="en-US"/>
          </a:p>
        </p:txBody>
      </p:sp>
    </p:spTree>
    <p:extLst>
      <p:ext uri="{BB962C8B-B14F-4D97-AF65-F5344CB8AC3E}">
        <p14:creationId xmlns:p14="http://schemas.microsoft.com/office/powerpoint/2010/main" val="123949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（以下、</a:t>
            </a:r>
            <a:r>
              <a:rPr lang="en-US" altLang="ja-JP" dirty="0" smtClean="0">
                <a:effectLst/>
              </a:rPr>
              <a:t>Diamond Online, 2013</a:t>
            </a:r>
            <a:r>
              <a:rPr lang="ja-JP" altLang="en-US" dirty="0" smtClean="0">
                <a:effectLst/>
              </a:rPr>
              <a:t>年</a:t>
            </a:r>
            <a:r>
              <a:rPr lang="en-US" altLang="ja-JP" dirty="0" smtClean="0">
                <a:effectLst/>
              </a:rPr>
              <a:t>5</a:t>
            </a:r>
            <a:r>
              <a:rPr lang="ja-JP" altLang="en-US" dirty="0" smtClean="0">
                <a:effectLst/>
              </a:rPr>
              <a:t>月</a:t>
            </a:r>
            <a:r>
              <a:rPr lang="en-US" altLang="ja-JP" dirty="0" smtClean="0">
                <a:effectLst/>
              </a:rPr>
              <a:t>31</a:t>
            </a:r>
            <a:r>
              <a:rPr lang="ja-JP" altLang="en-US" dirty="0" smtClean="0">
                <a:effectLst/>
              </a:rPr>
              <a:t>日掲載記事より　</a:t>
            </a:r>
            <a:r>
              <a:rPr lang="en-US" altLang="ja-JP" dirty="0" smtClean="0">
                <a:effectLst/>
              </a:rPr>
              <a:t>http://diamond.jp/articles/-/36755</a:t>
            </a:r>
            <a:r>
              <a:rPr lang="ja-JP" altLang="en-US" dirty="0" smtClean="0">
                <a:effectLst/>
              </a:rPr>
              <a:t>）</a:t>
            </a:r>
            <a:endParaRPr lang="en-US" altLang="ja-JP" dirty="0" smtClean="0">
              <a:effectLst/>
            </a:endParaRPr>
          </a:p>
          <a:p>
            <a:endParaRPr lang="en-US" altLang="ja-JP" dirty="0" smtClean="0">
              <a:effectLst/>
            </a:endParaRPr>
          </a:p>
          <a:p>
            <a:r>
              <a:rPr lang="ja-JP" altLang="en-US" dirty="0" smtClean="0">
                <a:effectLst/>
              </a:rPr>
              <a:t>人口においては、日本は減少の一途をたどり、</a:t>
            </a:r>
            <a:r>
              <a:rPr lang="en-US" altLang="ja-JP" dirty="0" smtClean="0">
                <a:effectLst/>
              </a:rPr>
              <a:t>2050</a:t>
            </a:r>
            <a:r>
              <a:rPr lang="ja-JP" altLang="en-US" dirty="0" smtClean="0">
                <a:effectLst/>
              </a:rPr>
              <a:t>年に世界で</a:t>
            </a:r>
            <a:r>
              <a:rPr lang="en-US" altLang="ja-JP" dirty="0" smtClean="0">
                <a:effectLst/>
              </a:rPr>
              <a:t>16</a:t>
            </a:r>
            <a:r>
              <a:rPr lang="ja-JP" altLang="en-US" dirty="0" smtClean="0">
                <a:effectLst/>
              </a:rPr>
              <a:t>番目、推定人口は</a:t>
            </a:r>
            <a:r>
              <a:rPr lang="en-US" altLang="ja-JP" dirty="0" smtClean="0">
                <a:effectLst/>
              </a:rPr>
              <a:t>1</a:t>
            </a:r>
            <a:r>
              <a:rPr lang="ja-JP" altLang="en-US" dirty="0" smtClean="0">
                <a:effectLst/>
              </a:rPr>
              <a:t>億</a:t>
            </a:r>
            <a:r>
              <a:rPr lang="en-US" altLang="ja-JP" dirty="0" smtClean="0">
                <a:effectLst/>
              </a:rPr>
              <a:t>854</a:t>
            </a:r>
            <a:r>
              <a:rPr lang="ja-JP" altLang="en-US" dirty="0" smtClean="0">
                <a:effectLst/>
              </a:rPr>
              <a:t>万</a:t>
            </a:r>
            <a:r>
              <a:rPr lang="en-US" altLang="ja-JP" dirty="0" smtClean="0">
                <a:effectLst/>
              </a:rPr>
              <a:t>9000</a:t>
            </a:r>
            <a:r>
              <a:rPr lang="ja-JP" altLang="en-US" dirty="0" smtClean="0">
                <a:effectLst/>
              </a:rPr>
              <a:t>人となる。</a:t>
            </a:r>
            <a:endParaRPr lang="en-US" altLang="ja-JP" dirty="0" smtClean="0">
              <a:effectLst/>
            </a:endParaRPr>
          </a:p>
          <a:p>
            <a:r>
              <a:rPr lang="ja-JP" altLang="en-US" dirty="0" smtClean="0">
                <a:effectLst/>
              </a:rPr>
              <a:t>一方で、同年の世界における人口数上位</a:t>
            </a:r>
            <a:r>
              <a:rPr lang="en-US" altLang="ja-JP" dirty="0" smtClean="0">
                <a:effectLst/>
              </a:rPr>
              <a:t>20</a:t>
            </a:r>
            <a:r>
              <a:rPr lang="ja-JP" altLang="en-US" dirty="0" smtClean="0">
                <a:effectLst/>
              </a:rPr>
              <a:t>カ国のなかに、アフリカは</a:t>
            </a:r>
            <a:r>
              <a:rPr lang="en-US" altLang="ja-JP" dirty="0" smtClean="0">
                <a:effectLst/>
              </a:rPr>
              <a:t>7</a:t>
            </a:r>
            <a:r>
              <a:rPr lang="ja-JP" altLang="en-US" dirty="0" smtClean="0">
                <a:effectLst/>
              </a:rPr>
              <a:t>カ国もランクインする見通し。</a:t>
            </a:r>
            <a:endParaRPr kumimoji="1" lang="ja-JP" altLang="en-US" dirty="0" smtClean="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4</a:t>
            </a:fld>
            <a:endParaRPr kumimoji="1" lang="ja-JP" altLang="en-US"/>
          </a:p>
        </p:txBody>
      </p:sp>
    </p:spTree>
    <p:extLst>
      <p:ext uri="{BB962C8B-B14F-4D97-AF65-F5344CB8AC3E}">
        <p14:creationId xmlns:p14="http://schemas.microsoft.com/office/powerpoint/2010/main" val="1668963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井戸が壊れているので、雨水をためて使っている</a:t>
            </a:r>
            <a:endParaRPr kumimoji="1" lang="ja-JP" altLang="en-US" dirty="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35</a:t>
            </a:fld>
            <a:endParaRPr kumimoji="1" lang="ja-JP" altLang="en-US"/>
          </a:p>
        </p:txBody>
      </p:sp>
    </p:spTree>
    <p:extLst>
      <p:ext uri="{BB962C8B-B14F-4D97-AF65-F5344CB8AC3E}">
        <p14:creationId xmlns:p14="http://schemas.microsoft.com/office/powerpoint/2010/main" val="3751434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ここからは現在進行中の井戸修繕プロジェクト、最新の写真</a:t>
            </a:r>
            <a:endParaRPr kumimoji="1" lang="ja-JP" altLang="en-US" dirty="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36</a:t>
            </a:fld>
            <a:endParaRPr kumimoji="1" lang="ja-JP" altLang="en-US"/>
          </a:p>
        </p:txBody>
      </p:sp>
    </p:spTree>
    <p:extLst>
      <p:ext uri="{BB962C8B-B14F-4D97-AF65-F5344CB8AC3E}">
        <p14:creationId xmlns:p14="http://schemas.microsoft.com/office/powerpoint/2010/main" val="2502982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トーゴの国民的歌手、キング・メンサー</a:t>
            </a:r>
            <a:endParaRPr kumimoji="1" lang="en-US" altLang="ja-JP" dirty="0" smtClean="0"/>
          </a:p>
          <a:p>
            <a:r>
              <a:rPr kumimoji="1" lang="en-US" altLang="ja-JP" dirty="0" smtClean="0"/>
              <a:t>2014</a:t>
            </a:r>
            <a:r>
              <a:rPr kumimoji="1" lang="ja-JP" altLang="en-US" dirty="0" smtClean="0"/>
              <a:t>年</a:t>
            </a:r>
            <a:r>
              <a:rPr kumimoji="1" lang="en-US" altLang="ja-JP" dirty="0" smtClean="0"/>
              <a:t>5</a:t>
            </a:r>
            <a:r>
              <a:rPr kumimoji="1" lang="ja-JP" altLang="en-US" dirty="0" smtClean="0"/>
              <a:t>月に来日コンサート</a:t>
            </a:r>
            <a:endParaRPr kumimoji="1" lang="ja-JP" altLang="en-US" dirty="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40</a:t>
            </a:fld>
            <a:endParaRPr kumimoji="1" lang="ja-JP" altLang="en-US"/>
          </a:p>
        </p:txBody>
      </p:sp>
    </p:spTree>
    <p:extLst>
      <p:ext uri="{BB962C8B-B14F-4D97-AF65-F5344CB8AC3E}">
        <p14:creationId xmlns:p14="http://schemas.microsoft.com/office/powerpoint/2010/main" val="1257651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面積は日本の約</a:t>
            </a:r>
            <a:r>
              <a:rPr lang="en-US" altLang="ja-JP" dirty="0" smtClean="0">
                <a:effectLst/>
              </a:rPr>
              <a:t>80</a:t>
            </a:r>
            <a:r>
              <a:rPr lang="ja-JP" altLang="en-US" dirty="0" smtClean="0">
                <a:effectLst/>
              </a:rPr>
              <a:t>倍。</a:t>
            </a:r>
            <a:endParaRPr lang="en-US" altLang="ja-JP" dirty="0" smtClean="0">
              <a:effectLst/>
            </a:endParaRPr>
          </a:p>
          <a:p>
            <a:r>
              <a:rPr lang="ja-JP" altLang="en-US" dirty="0" smtClean="0">
                <a:effectLst/>
              </a:rPr>
              <a:t>アフリカの</a:t>
            </a:r>
            <a:r>
              <a:rPr lang="en-US" altLang="ja-JP" dirty="0" smtClean="0">
                <a:effectLst/>
              </a:rPr>
              <a:t>3022</a:t>
            </a:r>
            <a:r>
              <a:rPr lang="ja-JP" altLang="en-US" dirty="0" smtClean="0">
                <a:effectLst/>
              </a:rPr>
              <a:t>万平方キロメートルという規模は、</a:t>
            </a:r>
            <a:endParaRPr lang="en-US" altLang="ja-JP" dirty="0" smtClean="0">
              <a:effectLst/>
            </a:endParaRPr>
          </a:p>
          <a:p>
            <a:r>
              <a:rPr lang="ja-JP" altLang="en-US" dirty="0" smtClean="0">
                <a:effectLst/>
              </a:rPr>
              <a:t>中国、アメリカ、インド、メキシコ、ペルー、フランス、スペイン、パプアニューギニア、スウェーデン、日本、ドイツ、ノルウェー、イタリア、ニュージーランド、イギリス、ネパール、バングラディシュ、ギリシャを合算した面積に匹敵する。</a:t>
            </a:r>
            <a:endParaRPr kumimoji="1" lang="ja-JP" altLang="en-US" dirty="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5</a:t>
            </a:fld>
            <a:endParaRPr kumimoji="1" lang="ja-JP" altLang="en-US"/>
          </a:p>
        </p:txBody>
      </p:sp>
    </p:spTree>
    <p:extLst>
      <p:ext uri="{BB962C8B-B14F-4D97-AF65-F5344CB8AC3E}">
        <p14:creationId xmlns:p14="http://schemas.microsoft.com/office/powerpoint/2010/main" val="1588584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effectLst/>
              </a:rPr>
              <a:t>GDP</a:t>
            </a:r>
            <a:r>
              <a:rPr lang="ja-JP" altLang="en-US" dirty="0" smtClean="0">
                <a:effectLst/>
              </a:rPr>
              <a:t>成長率も高い水準を維持する。</a:t>
            </a:r>
            <a:endParaRPr lang="en-US" altLang="ja-JP" dirty="0" smtClean="0">
              <a:effectLst/>
            </a:endParaRPr>
          </a:p>
          <a:p>
            <a:r>
              <a:rPr lang="ja-JP" altLang="en-US" dirty="0" smtClean="0">
                <a:effectLst/>
              </a:rPr>
              <a:t>アジア途上国には及ばないものの、</a:t>
            </a:r>
            <a:r>
              <a:rPr lang="en-US" altLang="ja-JP" dirty="0" smtClean="0">
                <a:effectLst/>
              </a:rPr>
              <a:t>5</a:t>
            </a:r>
            <a:r>
              <a:rPr lang="ja-JP" altLang="en-US" dirty="0" smtClean="0">
                <a:effectLst/>
              </a:rPr>
              <a:t>％台後半を維持する見込み。</a:t>
            </a:r>
            <a:endParaRPr kumimoji="1" lang="ja-JP" altLang="en-US" dirty="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6</a:t>
            </a:fld>
            <a:endParaRPr kumimoji="1" lang="ja-JP" altLang="en-US"/>
          </a:p>
        </p:txBody>
      </p:sp>
    </p:spTree>
    <p:extLst>
      <p:ext uri="{BB962C8B-B14F-4D97-AF65-F5344CB8AC3E}">
        <p14:creationId xmlns:p14="http://schemas.microsoft.com/office/powerpoint/2010/main" val="3386232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一人当たり</a:t>
            </a:r>
            <a:r>
              <a:rPr lang="en-US" altLang="ja-JP" dirty="0" smtClean="0">
                <a:effectLst/>
              </a:rPr>
              <a:t>GDP</a:t>
            </a:r>
            <a:r>
              <a:rPr lang="ja-JP" altLang="en-US" dirty="0" smtClean="0">
                <a:effectLst/>
              </a:rPr>
              <a:t>も右肩上がり。</a:t>
            </a:r>
            <a:endParaRPr kumimoji="1" lang="ja-JP" altLang="en-US" dirty="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7</a:t>
            </a:fld>
            <a:endParaRPr kumimoji="1" lang="ja-JP" altLang="en-US"/>
          </a:p>
        </p:txBody>
      </p:sp>
    </p:spTree>
    <p:extLst>
      <p:ext uri="{BB962C8B-B14F-4D97-AF65-F5344CB8AC3E}">
        <p14:creationId xmlns:p14="http://schemas.microsoft.com/office/powerpoint/2010/main" val="639902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さらに、これらの数値を国ごとに見ていくと、</a:t>
            </a:r>
            <a:r>
              <a:rPr lang="en-US" altLang="ja-JP" dirty="0" smtClean="0">
                <a:effectLst/>
              </a:rPr>
              <a:t>2011</a:t>
            </a:r>
            <a:r>
              <a:rPr lang="ja-JP" altLang="en-US" dirty="0" smtClean="0">
                <a:effectLst/>
              </a:rPr>
              <a:t>～</a:t>
            </a:r>
            <a:r>
              <a:rPr lang="en-US" altLang="ja-JP" dirty="0" smtClean="0">
                <a:effectLst/>
              </a:rPr>
              <a:t>15</a:t>
            </a:r>
            <a:r>
              <a:rPr lang="ja-JP" altLang="en-US" dirty="0" smtClean="0">
                <a:effectLst/>
              </a:rPr>
              <a:t>年では世界で高成長率を維持する国</a:t>
            </a:r>
            <a:r>
              <a:rPr lang="en-US" altLang="ja-JP" dirty="0" smtClean="0">
                <a:effectLst/>
              </a:rPr>
              <a:t>10</a:t>
            </a:r>
            <a:r>
              <a:rPr lang="ja-JP" altLang="en-US" dirty="0" smtClean="0">
                <a:effectLst/>
              </a:rPr>
              <a:t>カ国のうち、</a:t>
            </a:r>
            <a:r>
              <a:rPr lang="en-US" altLang="ja-JP" dirty="0" smtClean="0">
                <a:effectLst/>
              </a:rPr>
              <a:t>7</a:t>
            </a:r>
            <a:r>
              <a:rPr lang="ja-JP" altLang="en-US" dirty="0" smtClean="0">
                <a:effectLst/>
              </a:rPr>
              <a:t>カ国がアフリカ勢で占められるとの予想が出ている。</a:t>
            </a:r>
            <a:endParaRPr lang="en-US" altLang="ja-JP" dirty="0" smtClean="0">
              <a:effectLst/>
            </a:endParaRPr>
          </a:p>
          <a:p>
            <a:endParaRPr kumimoji="1" lang="en-US" altLang="ja-JP" dirty="0" smtClean="0">
              <a:effectLst/>
            </a:endParaRPr>
          </a:p>
          <a:p>
            <a:r>
              <a:rPr lang="ja-JP" altLang="en-US" dirty="0" smtClean="0">
                <a:effectLst/>
              </a:rPr>
              <a:t>こうした高い成長率をたたき出す原動力は、豊富な地下資源である。</a:t>
            </a:r>
            <a:endParaRPr lang="en-US" altLang="ja-JP" dirty="0" smtClean="0">
              <a:effectLst/>
            </a:endParaRPr>
          </a:p>
          <a:p>
            <a:r>
              <a:rPr lang="ja-JP" altLang="en-US" dirty="0" smtClean="0">
                <a:effectLst/>
              </a:rPr>
              <a:t>南部アフリカでは金、銀、銅、ニッケル、プラチナ、マンガン、レアアースなどが豊富。</a:t>
            </a:r>
            <a:endParaRPr lang="en-US" altLang="ja-JP" dirty="0" smtClean="0">
              <a:effectLst/>
            </a:endParaRPr>
          </a:p>
          <a:p>
            <a:r>
              <a:rPr lang="ja-JP" altLang="en-US" dirty="0" smtClean="0">
                <a:effectLst/>
              </a:rPr>
              <a:t>近年最も注目されているのは、三井物産も参画しているモザンビーク沖の巨大天然ガス開発で、世界有数の埋蔵量が確認されている。</a:t>
            </a:r>
          </a:p>
          <a:p>
            <a:endParaRPr lang="en-US" altLang="ja-JP" dirty="0" smtClean="0">
              <a:effectLst/>
            </a:endParaRPr>
          </a:p>
          <a:p>
            <a:r>
              <a:rPr lang="ja-JP" altLang="en-US" dirty="0" smtClean="0">
                <a:effectLst/>
              </a:rPr>
              <a:t>アメリカ地質調査所は、モザンビークとタンザニアの両国沿岸部にあるガス田の埋蔵量は、</a:t>
            </a:r>
            <a:r>
              <a:rPr lang="en-US" altLang="ja-JP" dirty="0" smtClean="0">
                <a:effectLst/>
              </a:rPr>
              <a:t>250</a:t>
            </a:r>
            <a:r>
              <a:rPr lang="ja-JP" altLang="en-US" dirty="0" smtClean="0">
                <a:effectLst/>
              </a:rPr>
              <a:t>兆立方フィートを超えると試算した。</a:t>
            </a:r>
            <a:endParaRPr lang="en-US" altLang="ja-JP" dirty="0" smtClean="0">
              <a:effectLst/>
            </a:endParaRPr>
          </a:p>
          <a:p>
            <a:r>
              <a:rPr lang="ja-JP" altLang="en-US" dirty="0" smtClean="0">
                <a:effectLst/>
              </a:rPr>
              <a:t>これは、モザンビークが世界有数の生産国にのし上がることを示唆している。</a:t>
            </a:r>
            <a:endParaRPr lang="en-US" altLang="ja-JP" dirty="0" smtClean="0">
              <a:effectLst/>
            </a:endParaRPr>
          </a:p>
          <a:p>
            <a:r>
              <a:rPr lang="ja-JP" altLang="en-US" dirty="0" smtClean="0">
                <a:effectLst/>
              </a:rPr>
              <a:t>当然、同国へは投資資金が大量に流入し、</a:t>
            </a:r>
            <a:r>
              <a:rPr lang="en-US" altLang="ja-JP" dirty="0" smtClean="0">
                <a:effectLst/>
              </a:rPr>
              <a:t>GDP</a:t>
            </a:r>
            <a:r>
              <a:rPr lang="ja-JP" altLang="en-US" dirty="0" smtClean="0">
                <a:effectLst/>
              </a:rPr>
              <a:t>成長率はアフリカ各国のなかでも突出した</a:t>
            </a:r>
            <a:r>
              <a:rPr lang="en-US" altLang="ja-JP" dirty="0" smtClean="0">
                <a:effectLst/>
              </a:rPr>
              <a:t>8.4</a:t>
            </a:r>
            <a:r>
              <a:rPr lang="ja-JP" altLang="en-US" dirty="0" smtClean="0">
                <a:effectLst/>
              </a:rPr>
              <a:t>％（</a:t>
            </a:r>
            <a:r>
              <a:rPr lang="en-US" altLang="ja-JP" dirty="0" smtClean="0">
                <a:effectLst/>
              </a:rPr>
              <a:t>2013</a:t>
            </a:r>
            <a:r>
              <a:rPr lang="ja-JP" altLang="en-US" dirty="0" smtClean="0">
                <a:effectLst/>
              </a:rPr>
              <a:t>年予想、</a:t>
            </a:r>
            <a:r>
              <a:rPr lang="en-US" altLang="ja-JP" dirty="0" smtClean="0">
                <a:effectLst/>
              </a:rPr>
              <a:t>IMF</a:t>
            </a:r>
            <a:r>
              <a:rPr lang="ja-JP" altLang="en-US" dirty="0" smtClean="0">
                <a:effectLst/>
              </a:rPr>
              <a:t>）となっている。</a:t>
            </a:r>
          </a:p>
          <a:p>
            <a:endParaRPr kumimoji="1" lang="ja-JP" altLang="en-US" dirty="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8</a:t>
            </a:fld>
            <a:endParaRPr kumimoji="1" lang="ja-JP" altLang="en-US"/>
          </a:p>
        </p:txBody>
      </p:sp>
    </p:spTree>
    <p:extLst>
      <p:ext uri="{BB962C8B-B14F-4D97-AF65-F5344CB8AC3E}">
        <p14:creationId xmlns:p14="http://schemas.microsoft.com/office/powerpoint/2010/main" val="2824598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都市化も急激に進む。</a:t>
            </a:r>
            <a:r>
              <a:rPr lang="en-US" altLang="ja-JP" dirty="0" smtClean="0">
                <a:effectLst/>
              </a:rPr>
              <a:t>2000</a:t>
            </a:r>
            <a:r>
              <a:rPr lang="ja-JP" altLang="en-US" dirty="0" smtClean="0">
                <a:effectLst/>
              </a:rPr>
              <a:t>年時点で２億</a:t>
            </a:r>
            <a:r>
              <a:rPr lang="en-US" altLang="ja-JP" dirty="0" smtClean="0">
                <a:effectLst/>
              </a:rPr>
              <a:t>2300</a:t>
            </a:r>
            <a:r>
              <a:rPr lang="ja-JP" altLang="en-US" dirty="0" smtClean="0">
                <a:effectLst/>
              </a:rPr>
              <a:t>万人だった中間層人口は</a:t>
            </a:r>
            <a:r>
              <a:rPr lang="en-US" altLang="ja-JP" dirty="0" smtClean="0">
                <a:effectLst/>
              </a:rPr>
              <a:t>30</a:t>
            </a:r>
            <a:r>
              <a:rPr lang="ja-JP" altLang="en-US" dirty="0" smtClean="0">
                <a:effectLst/>
              </a:rPr>
              <a:t>年には</a:t>
            </a:r>
            <a:r>
              <a:rPr lang="en-US" altLang="ja-JP" dirty="0" smtClean="0">
                <a:effectLst/>
              </a:rPr>
              <a:t>5</a:t>
            </a:r>
            <a:r>
              <a:rPr lang="ja-JP" altLang="en-US" dirty="0" smtClean="0">
                <a:effectLst/>
              </a:rPr>
              <a:t>億人を超える。都市化率も急激に伸び、</a:t>
            </a:r>
            <a:r>
              <a:rPr lang="en-US" altLang="ja-JP" dirty="0" smtClean="0">
                <a:effectLst/>
              </a:rPr>
              <a:t>60</a:t>
            </a:r>
            <a:r>
              <a:rPr lang="ja-JP" altLang="en-US" dirty="0" smtClean="0">
                <a:effectLst/>
              </a:rPr>
              <a:t>年には</a:t>
            </a:r>
            <a:r>
              <a:rPr lang="en-US" altLang="ja-JP" dirty="0" smtClean="0">
                <a:effectLst/>
              </a:rPr>
              <a:t>80</a:t>
            </a:r>
            <a:r>
              <a:rPr lang="ja-JP" altLang="en-US" dirty="0" smtClean="0">
                <a:effectLst/>
              </a:rPr>
              <a:t>％を超える予想が出ている。</a:t>
            </a:r>
            <a:endParaRPr lang="en-US" altLang="ja-JP" dirty="0" smtClean="0">
              <a:effectLst/>
            </a:endParaRPr>
          </a:p>
          <a:p>
            <a:r>
              <a:rPr lang="ja-JP" altLang="en-US" dirty="0" smtClean="0">
                <a:effectLst/>
              </a:rPr>
              <a:t>すでに人口</a:t>
            </a:r>
            <a:r>
              <a:rPr lang="en-US" altLang="ja-JP" dirty="0" smtClean="0">
                <a:effectLst/>
              </a:rPr>
              <a:t>100</a:t>
            </a:r>
            <a:r>
              <a:rPr lang="ja-JP" altLang="en-US" dirty="0" smtClean="0">
                <a:effectLst/>
              </a:rPr>
              <a:t>万人以上の都市は</a:t>
            </a:r>
            <a:r>
              <a:rPr lang="en-US" altLang="ja-JP" dirty="0" smtClean="0">
                <a:effectLst/>
              </a:rPr>
              <a:t>33</a:t>
            </a:r>
            <a:r>
              <a:rPr lang="ja-JP" altLang="en-US" dirty="0" smtClean="0">
                <a:effectLst/>
              </a:rPr>
              <a:t>もあり、人口</a:t>
            </a:r>
            <a:r>
              <a:rPr lang="en-US" altLang="ja-JP" dirty="0" smtClean="0">
                <a:effectLst/>
              </a:rPr>
              <a:t>300</a:t>
            </a:r>
            <a:r>
              <a:rPr lang="ja-JP" altLang="en-US" dirty="0" smtClean="0">
                <a:effectLst/>
              </a:rPr>
              <a:t>万人以上の都市は</a:t>
            </a:r>
            <a:r>
              <a:rPr lang="en-US" altLang="ja-JP" dirty="0" smtClean="0">
                <a:effectLst/>
              </a:rPr>
              <a:t>17</a:t>
            </a:r>
            <a:r>
              <a:rPr lang="ja-JP" altLang="en-US" dirty="0" smtClean="0">
                <a:effectLst/>
              </a:rPr>
              <a:t>を数える。なかでもナイジェリアのラゴスは既に人口</a:t>
            </a:r>
            <a:r>
              <a:rPr lang="en-US" altLang="ja-JP" dirty="0" smtClean="0">
                <a:effectLst/>
              </a:rPr>
              <a:t>1200</a:t>
            </a:r>
            <a:r>
              <a:rPr lang="ja-JP" altLang="en-US" dirty="0" smtClean="0">
                <a:effectLst/>
              </a:rPr>
              <a:t>万人、ケニアのナイロビは</a:t>
            </a:r>
            <a:r>
              <a:rPr lang="en-US" altLang="ja-JP" dirty="0" smtClean="0">
                <a:effectLst/>
              </a:rPr>
              <a:t>400</a:t>
            </a:r>
            <a:r>
              <a:rPr lang="ja-JP" altLang="en-US" dirty="0" smtClean="0">
                <a:effectLst/>
              </a:rPr>
              <a:t>万人を超えている。</a:t>
            </a:r>
            <a:endParaRPr lang="en-US" altLang="ja-JP" dirty="0" smtClean="0">
              <a:effectLst/>
            </a:endParaRPr>
          </a:p>
          <a:p>
            <a:endParaRPr kumimoji="1" lang="en-US" altLang="ja-JP" dirty="0" smtClean="0">
              <a:effectLst/>
            </a:endParaRPr>
          </a:p>
          <a:p>
            <a:r>
              <a:rPr lang="ja-JP" altLang="en-US" dirty="0" smtClean="0">
                <a:effectLst/>
              </a:rPr>
              <a:t>この都市数はすなわち、まだアフリカに進出していない消費材メーカーやサービス企業にとって、アフリカにおいて成長可能性のある市場の数と同義だといっても過言ではない。</a:t>
            </a:r>
            <a:endParaRPr lang="en-US" altLang="ja-JP" dirty="0" smtClean="0">
              <a:effectLst/>
            </a:endParaRPr>
          </a:p>
          <a:p>
            <a:r>
              <a:rPr lang="ja-JP" altLang="en-US" dirty="0" smtClean="0">
                <a:effectLst/>
              </a:rPr>
              <a:t>巨大な消費マーケットが眠っているのだ。</a:t>
            </a:r>
            <a:endParaRPr kumimoji="1" lang="ja-JP" altLang="en-US" dirty="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9</a:t>
            </a:fld>
            <a:endParaRPr kumimoji="1" lang="ja-JP" altLang="en-US"/>
          </a:p>
        </p:txBody>
      </p:sp>
    </p:spTree>
    <p:extLst>
      <p:ext uri="{BB962C8B-B14F-4D97-AF65-F5344CB8AC3E}">
        <p14:creationId xmlns:p14="http://schemas.microsoft.com/office/powerpoint/2010/main" val="3992246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一方で、アフリカ各国にはまだ未解決な問題も多く残る。</a:t>
            </a:r>
            <a:endParaRPr lang="en-US" altLang="ja-JP" dirty="0" smtClean="0">
              <a:effectLst/>
            </a:endParaRPr>
          </a:p>
          <a:p>
            <a:r>
              <a:rPr lang="en-US" altLang="ja-JP" dirty="0" smtClean="0">
                <a:effectLst/>
              </a:rPr>
              <a:t>2000</a:t>
            </a:r>
            <a:r>
              <a:rPr lang="ja-JP" altLang="en-US" dirty="0" smtClean="0">
                <a:effectLst/>
              </a:rPr>
              <a:t>年、国連で策定されたミレニアム開発目標（</a:t>
            </a:r>
            <a:r>
              <a:rPr lang="en-US" altLang="ja-JP" dirty="0" err="1" smtClean="0">
                <a:effectLst/>
              </a:rPr>
              <a:t>MDGs</a:t>
            </a:r>
            <a:r>
              <a:rPr lang="ja-JP" altLang="en-US" dirty="0" smtClean="0">
                <a:effectLst/>
              </a:rPr>
              <a:t>）では、極度の貧困と飢餓の撲滅をはじめ</a:t>
            </a:r>
            <a:r>
              <a:rPr lang="en-US" altLang="ja-JP" dirty="0" smtClean="0">
                <a:effectLst/>
              </a:rPr>
              <a:t>8</a:t>
            </a:r>
            <a:r>
              <a:rPr lang="ja-JP" altLang="en-US" dirty="0" err="1" smtClean="0">
                <a:effectLst/>
              </a:rPr>
              <a:t>つの</a:t>
            </a:r>
            <a:r>
              <a:rPr lang="ja-JP" altLang="en-US" dirty="0" smtClean="0">
                <a:effectLst/>
              </a:rPr>
              <a:t>目標が設定され、</a:t>
            </a:r>
            <a:r>
              <a:rPr lang="en-US" altLang="ja-JP" dirty="0" smtClean="0">
                <a:effectLst/>
              </a:rPr>
              <a:t>2015</a:t>
            </a:r>
            <a:r>
              <a:rPr lang="ja-JP" altLang="en-US" dirty="0" smtClean="0">
                <a:effectLst/>
              </a:rPr>
              <a:t>年までに目標を達成することを目指していた。</a:t>
            </a:r>
            <a:endParaRPr lang="en-US" altLang="ja-JP" dirty="0" smtClean="0">
              <a:effectLst/>
            </a:endParaRPr>
          </a:p>
          <a:p>
            <a:r>
              <a:rPr lang="ja-JP" altLang="en-US" dirty="0" smtClean="0">
                <a:effectLst/>
              </a:rPr>
              <a:t>ところが、そのほとんどは達成が不可能な状況だ。</a:t>
            </a:r>
            <a:endParaRPr kumimoji="1" lang="ja-JP" altLang="en-US" dirty="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10</a:t>
            </a:fld>
            <a:endParaRPr kumimoji="1" lang="ja-JP" altLang="en-US"/>
          </a:p>
        </p:txBody>
      </p:sp>
    </p:spTree>
    <p:extLst>
      <p:ext uri="{BB962C8B-B14F-4D97-AF65-F5344CB8AC3E}">
        <p14:creationId xmlns:p14="http://schemas.microsoft.com/office/powerpoint/2010/main" val="696594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経済発展は著しいが、貧富の差は確実に広がっており、直近のジニ係数を見てみると、</a:t>
            </a:r>
            <a:r>
              <a:rPr lang="en-US" altLang="ja-JP" dirty="0" smtClean="0">
                <a:effectLst/>
              </a:rPr>
              <a:t>2005</a:t>
            </a:r>
            <a:r>
              <a:rPr lang="ja-JP" altLang="en-US" dirty="0" smtClean="0">
                <a:effectLst/>
              </a:rPr>
              <a:t>年以降、</a:t>
            </a:r>
            <a:r>
              <a:rPr lang="en-US" altLang="ja-JP" dirty="0" smtClean="0">
                <a:effectLst/>
              </a:rPr>
              <a:t>0.4</a:t>
            </a:r>
            <a:r>
              <a:rPr lang="ja-JP" altLang="en-US" dirty="0" smtClean="0">
                <a:effectLst/>
              </a:rPr>
              <a:t>を超えている国が多い。</a:t>
            </a:r>
            <a:endParaRPr lang="en-US" altLang="ja-JP" dirty="0" smtClean="0">
              <a:effectLst/>
            </a:endParaRPr>
          </a:p>
          <a:p>
            <a:r>
              <a:rPr lang="en-US" altLang="ja-JP" dirty="0" smtClean="0">
                <a:effectLst/>
              </a:rPr>
              <a:t>2005</a:t>
            </a:r>
            <a:r>
              <a:rPr lang="ja-JP" altLang="en-US" dirty="0" smtClean="0">
                <a:effectLst/>
              </a:rPr>
              <a:t>年ケニア</a:t>
            </a:r>
            <a:r>
              <a:rPr lang="en-US" altLang="ja-JP" dirty="0" smtClean="0">
                <a:effectLst/>
              </a:rPr>
              <a:t>0.4768</a:t>
            </a:r>
            <a:r>
              <a:rPr lang="ja-JP" altLang="en-US" dirty="0" err="1" smtClean="0">
                <a:effectLst/>
              </a:rPr>
              <a:t>、</a:t>
            </a:r>
            <a:r>
              <a:rPr lang="en-US" altLang="ja-JP" dirty="0" smtClean="0">
                <a:effectLst/>
              </a:rPr>
              <a:t>2006</a:t>
            </a:r>
            <a:r>
              <a:rPr lang="ja-JP" altLang="en-US" dirty="0" smtClean="0">
                <a:effectLst/>
              </a:rPr>
              <a:t>年ルワンダ</a:t>
            </a:r>
            <a:r>
              <a:rPr lang="en-US" altLang="ja-JP" dirty="0" smtClean="0">
                <a:effectLst/>
              </a:rPr>
              <a:t>0.5308</a:t>
            </a:r>
            <a:r>
              <a:rPr lang="ja-JP" altLang="en-US" dirty="0" err="1" smtClean="0">
                <a:effectLst/>
              </a:rPr>
              <a:t>、</a:t>
            </a:r>
            <a:r>
              <a:rPr lang="en-US" altLang="ja-JP" dirty="0" smtClean="0">
                <a:effectLst/>
              </a:rPr>
              <a:t>2007</a:t>
            </a:r>
            <a:r>
              <a:rPr lang="ja-JP" altLang="en-US" dirty="0" smtClean="0">
                <a:effectLst/>
              </a:rPr>
              <a:t>年シエラレオネ</a:t>
            </a:r>
            <a:r>
              <a:rPr lang="en-US" altLang="ja-JP" dirty="0" smtClean="0">
                <a:effectLst/>
              </a:rPr>
              <a:t>0.6577</a:t>
            </a:r>
            <a:r>
              <a:rPr lang="ja-JP" altLang="en-US" dirty="0" err="1" smtClean="0">
                <a:effectLst/>
              </a:rPr>
              <a:t>、</a:t>
            </a:r>
            <a:r>
              <a:rPr lang="en-US" altLang="ja-JP" dirty="0" smtClean="0">
                <a:effectLst/>
              </a:rPr>
              <a:t>2008</a:t>
            </a:r>
            <a:r>
              <a:rPr lang="ja-JP" altLang="en-US" dirty="0" smtClean="0">
                <a:effectLst/>
              </a:rPr>
              <a:t>年モザンビーク</a:t>
            </a:r>
            <a:r>
              <a:rPr lang="en-US" altLang="ja-JP" dirty="0" smtClean="0">
                <a:effectLst/>
              </a:rPr>
              <a:t>0.4561</a:t>
            </a:r>
            <a:r>
              <a:rPr lang="ja-JP" altLang="en-US" dirty="0" smtClean="0">
                <a:effectLst/>
              </a:rPr>
              <a:t>など高い。</a:t>
            </a:r>
            <a:endParaRPr lang="en-US" altLang="ja-JP" dirty="0" smtClean="0">
              <a:effectLst/>
            </a:endParaRPr>
          </a:p>
          <a:p>
            <a:r>
              <a:rPr lang="ja-JP" altLang="en-US" dirty="0" smtClean="0">
                <a:effectLst/>
              </a:rPr>
              <a:t>一般的に</a:t>
            </a:r>
            <a:r>
              <a:rPr lang="en-US" altLang="ja-JP" dirty="0" smtClean="0">
                <a:effectLst/>
              </a:rPr>
              <a:t>0.4</a:t>
            </a:r>
            <a:r>
              <a:rPr lang="ja-JP" altLang="en-US" dirty="0" smtClean="0">
                <a:effectLst/>
              </a:rPr>
              <a:t>を超えると貧富差が激しいとされ、その格差が社会不安に繋がる目安といわれる。</a:t>
            </a:r>
          </a:p>
          <a:p>
            <a:endParaRPr lang="en-US" altLang="ja-JP" dirty="0" smtClean="0">
              <a:effectLst/>
            </a:endParaRPr>
          </a:p>
          <a:p>
            <a:r>
              <a:rPr lang="ja-JP" altLang="en-US" dirty="0" smtClean="0">
                <a:effectLst/>
              </a:rPr>
              <a:t>また、一日</a:t>
            </a:r>
            <a:r>
              <a:rPr lang="en-US" altLang="ja-JP" dirty="0" smtClean="0">
                <a:effectLst/>
              </a:rPr>
              <a:t>1.25</a:t>
            </a:r>
            <a:r>
              <a:rPr lang="ja-JP" altLang="en-US" dirty="0" smtClean="0">
                <a:effectLst/>
              </a:rPr>
              <a:t>ドル以下で暮らす人は、サブサハラアフリカ（サハラ砂漠以南の国々）で多く、貧困率も高いことが分かる。</a:t>
            </a:r>
          </a:p>
          <a:p>
            <a:endParaRPr kumimoji="1" lang="ja-JP" altLang="en-US" dirty="0"/>
          </a:p>
        </p:txBody>
      </p:sp>
      <p:sp>
        <p:nvSpPr>
          <p:cNvPr id="4" name="日付プレースホルダー 3"/>
          <p:cNvSpPr>
            <a:spLocks noGrp="1"/>
          </p:cNvSpPr>
          <p:nvPr>
            <p:ph type="dt" idx="10"/>
          </p:nvPr>
        </p:nvSpPr>
        <p:spPr/>
        <p:txBody>
          <a:bodyPr/>
          <a:lstStyle/>
          <a:p>
            <a:fld id="{4417F2A5-411D-4BAE-A1BA-D9564CDE936E}" type="datetime1">
              <a:rPr kumimoji="1" lang="ja-JP" altLang="en-US" smtClean="0"/>
              <a:t>2014/2/7</a:t>
            </a:fld>
            <a:endParaRPr kumimoji="1" lang="ja-JP" altLang="en-US"/>
          </a:p>
        </p:txBody>
      </p:sp>
      <p:sp>
        <p:nvSpPr>
          <p:cNvPr id="5" name="スライド番号プレースホルダー 4"/>
          <p:cNvSpPr>
            <a:spLocks noGrp="1"/>
          </p:cNvSpPr>
          <p:nvPr>
            <p:ph type="sldNum" sz="quarter" idx="11"/>
          </p:nvPr>
        </p:nvSpPr>
        <p:spPr/>
        <p:txBody>
          <a:bodyPr/>
          <a:lstStyle/>
          <a:p>
            <a:fld id="{22232D5D-6331-4CC3-B20D-9C65557B1464}" type="slidenum">
              <a:rPr kumimoji="1" lang="ja-JP" altLang="en-US" smtClean="0"/>
              <a:pPr/>
              <a:t>11</a:t>
            </a:fld>
            <a:endParaRPr kumimoji="1" lang="ja-JP" altLang="en-US"/>
          </a:p>
        </p:txBody>
      </p:sp>
    </p:spTree>
    <p:extLst>
      <p:ext uri="{BB962C8B-B14F-4D97-AF65-F5344CB8AC3E}">
        <p14:creationId xmlns:p14="http://schemas.microsoft.com/office/powerpoint/2010/main" val="3705790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3">
        <a:schemeClr val="bg2"/>
      </p:bgRef>
    </p:bg>
    <p:spTree>
      <p:nvGrpSpPr>
        <p:cNvPr id="1" name=""/>
        <p:cNvGrpSpPr/>
        <p:nvPr/>
      </p:nvGrpSpPr>
      <p:grpSpPr>
        <a:xfrm>
          <a:off x="0" y="0"/>
          <a:ext cx="0" cy="0"/>
          <a:chOff x="0" y="0"/>
          <a:chExt cx="0" cy="0"/>
        </a:xfrm>
      </p:grpSpPr>
      <p:grpSp>
        <p:nvGrpSpPr>
          <p:cNvPr id="3" name="グループ化 2"/>
          <p:cNvGrpSpPr/>
          <p:nvPr/>
        </p:nvGrpSpPr>
        <p:grpSpPr>
          <a:xfrm>
            <a:off x="-3461" y="0"/>
            <a:ext cx="9147461" cy="6858000"/>
            <a:chOff x="-3461" y="0"/>
            <a:chExt cx="9147461" cy="6858000"/>
          </a:xfrm>
        </p:grpSpPr>
        <p:sp>
          <p:nvSpPr>
            <p:cNvPr id="10" name="フリーフォーム 9"/>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3" name="フリーフォーム 12"/>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4" name="フリーフォーム 13"/>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5" name="フリーフォーム 14"/>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
        <p:nvSpPr>
          <p:cNvPr id="16" name="フリーフォーム 15"/>
          <p:cNvSpPr>
            <a:spLocks/>
          </p:cNvSpPr>
          <p:nvPr/>
        </p:nvSpPr>
        <p:spPr bwMode="auto">
          <a:xfrm>
            <a:off x="0" y="0"/>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9" name="フリーフォーム 18"/>
          <p:cNvSpPr>
            <a:spLocks/>
          </p:cNvSpPr>
          <p:nvPr/>
        </p:nvSpPr>
        <p:spPr bwMode="auto">
          <a:xfrm>
            <a:off x="9526" y="5715017"/>
            <a:ext cx="9134475" cy="1133459"/>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rgbClr val="FFFFFF">
              <a:alpha val="59000"/>
            </a:srgbClr>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vert="horz" wrap="square" lIns="91440" tIns="45720" rIns="91440" bIns="45720" anchor="t" compatLnSpc="1"/>
          <a:lstStyle/>
          <a:p>
            <a:endParaRPr kumimoji="0" lang="ja-JP" altLang="en-US"/>
          </a:p>
        </p:txBody>
      </p:sp>
      <p:sp>
        <p:nvSpPr>
          <p:cNvPr id="2" name="タイトル 1"/>
          <p:cNvSpPr>
            <a:spLocks noGrp="1"/>
          </p:cNvSpPr>
          <p:nvPr>
            <p:ph type="ctrTitle"/>
          </p:nvPr>
        </p:nvSpPr>
        <p:spPr>
          <a:xfrm>
            <a:off x="685800" y="2130425"/>
            <a:ext cx="7772400" cy="1470025"/>
          </a:xfrm>
        </p:spPr>
        <p:txBody>
          <a:bodyPr/>
          <a:lstStyle>
            <a:lvl1pPr algn="ctr">
              <a:defRPr b="1"/>
            </a:lvl1pPr>
          </a:lstStyle>
          <a:p>
            <a:r>
              <a:rPr kumimoji="0" lang="ja-JP" altLang="en-US" smtClean="0"/>
              <a:t>マスター タイトルの書式設定</a:t>
            </a:r>
            <a:endParaRPr kumimoji="0" lang="en-US"/>
          </a:p>
        </p:txBody>
      </p:sp>
      <p:sp>
        <p:nvSpPr>
          <p:cNvPr id="8" name="サブタイトル 7"/>
          <p:cNvSpPr>
            <a:spLocks noGrp="1"/>
          </p:cNvSpPr>
          <p:nvPr>
            <p:ph type="subTitle" idx="1"/>
          </p:nvPr>
        </p:nvSpPr>
        <p:spPr>
          <a:xfrm>
            <a:off x="1371600" y="3886200"/>
            <a:ext cx="6400800" cy="1752600"/>
          </a:xfrm>
        </p:spPr>
        <p:txBody>
          <a:bodyPr/>
          <a:lstStyle>
            <a:lvl1pPr marL="0" indent="0" algn="ctr">
              <a:buNone/>
              <a:defRPr baseline="0">
                <a:solidFill>
                  <a:schemeClr val="tx1">
                    <a:tint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ja-JP" altLang="en-US" smtClean="0"/>
              <a:t>マスター サブタイトルの書式設定</a:t>
            </a:r>
            <a:endParaRPr kumimoji="0" lang="en-US"/>
          </a:p>
        </p:txBody>
      </p:sp>
      <p:sp>
        <p:nvSpPr>
          <p:cNvPr id="12" name="日付プレースホルダー 11"/>
          <p:cNvSpPr>
            <a:spLocks noGrp="1"/>
          </p:cNvSpPr>
          <p:nvPr>
            <p:ph type="dt" sz="half" idx="10"/>
          </p:nvPr>
        </p:nvSpPr>
        <p:spPr/>
        <p:txBody>
          <a:bodyPr/>
          <a:lstStyle>
            <a:lvl1pPr>
              <a:defRPr>
                <a:solidFill>
                  <a:schemeClr val="tx1"/>
                </a:solidFill>
              </a:defRPr>
            </a:lvl1pPr>
          </a:lstStyle>
          <a:p>
            <a:endParaRPr kumimoji="1" lang="ja-JP" altLang="en-US"/>
          </a:p>
        </p:txBody>
      </p:sp>
      <p:sp>
        <p:nvSpPr>
          <p:cNvPr id="11" name="フッター プレースホルダー 10"/>
          <p:cNvSpPr>
            <a:spLocks noGrp="1"/>
          </p:cNvSpPr>
          <p:nvPr>
            <p:ph type="ftr" sz="quarter" idx="11"/>
          </p:nvPr>
        </p:nvSpPr>
        <p:spPr/>
        <p:txBody>
          <a:bodyPr/>
          <a:lstStyle>
            <a:lvl1pPr>
              <a:defRPr>
                <a:solidFill>
                  <a:schemeClr val="tx1"/>
                </a:solidFill>
              </a:defRPr>
            </a:lvl1pPr>
          </a:lstStyle>
          <a:p>
            <a:endParaRPr kumimoji="1" lang="en-US" altLang="ja-JP" dirty="0" smtClean="0"/>
          </a:p>
        </p:txBody>
      </p:sp>
      <p:sp>
        <p:nvSpPr>
          <p:cNvPr id="18" name="スライド番号プレースホルダー 17"/>
          <p:cNvSpPr>
            <a:spLocks noGrp="1"/>
          </p:cNvSpPr>
          <p:nvPr>
            <p:ph type="sldNum" sz="quarter" idx="12"/>
          </p:nvPr>
        </p:nvSpPr>
        <p:spPr/>
        <p:txBody>
          <a:bodyPr/>
          <a:lstStyle>
            <a:lvl1pPr>
              <a:defRPr>
                <a:solidFill>
                  <a:schemeClr val="tx1"/>
                </a:solidFill>
              </a:defRPr>
            </a:lvl1pPr>
          </a:lstStyle>
          <a:p>
            <a:fld id="{A7952988-741F-4F77-9868-90F4FC736EAC}" type="slidenum">
              <a:rPr kumimoji="1" lang="ja-JP" altLang="en-US" smtClean="0"/>
              <a:pPr/>
              <a:t>‹#›</a:t>
            </a:fld>
            <a:endParaRPr kumimoji="1"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7952988-741F-4F77-9868-90F4FC736EAC}"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13" name="フリーフォーム 12"/>
          <p:cNvSpPr>
            <a:spLocks/>
          </p:cNvSpPr>
          <p:nvPr/>
        </p:nvSpPr>
        <p:spPr bwMode="auto">
          <a:xfrm rot="5400000">
            <a:off x="3306482" y="2907281"/>
            <a:ext cx="6855280" cy="1038095"/>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chemeClr val="bg1"/>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vert="horz" wrap="square" lIns="91440" tIns="45720" rIns="91440" bIns="45720" anchor="t" compatLnSpc="1"/>
          <a:lstStyle/>
          <a:p>
            <a:endParaRPr kumimoji="0" lang="ja-JP" altLang="en-US" dirty="0"/>
          </a:p>
        </p:txBody>
      </p:sp>
      <p:grpSp>
        <p:nvGrpSpPr>
          <p:cNvPr id="7" name="グループ化 6"/>
          <p:cNvGrpSpPr/>
          <p:nvPr/>
        </p:nvGrpSpPr>
        <p:grpSpPr>
          <a:xfrm>
            <a:off x="-3461" y="0"/>
            <a:ext cx="9147461" cy="6858000"/>
            <a:chOff x="-3461" y="0"/>
            <a:chExt cx="9147461" cy="6858000"/>
          </a:xfrm>
        </p:grpSpPr>
        <p:sp>
          <p:nvSpPr>
            <p:cNvPr id="8" name="フリーフォーム 7"/>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9" name="フリーフォーム 8"/>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0" name="フリーフォーム 9"/>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1" name="フリーフォーム 10"/>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
        <p:nvSpPr>
          <p:cNvPr id="12" name="フリーフォーム 11"/>
          <p:cNvSpPr>
            <a:spLocks/>
          </p:cNvSpPr>
          <p:nvPr/>
        </p:nvSpPr>
        <p:spPr bwMode="auto">
          <a:xfrm>
            <a:off x="0" y="0"/>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4" name="正方形/長方形 13"/>
          <p:cNvSpPr/>
          <p:nvPr/>
        </p:nvSpPr>
        <p:spPr bwMode="auto">
          <a:xfrm>
            <a:off x="-142908" y="0"/>
            <a:ext cx="7072362" cy="6858000"/>
          </a:xfrm>
          <a:prstGeom prst="rect">
            <a:avLst/>
          </a:prstGeom>
          <a:gradFill>
            <a:gsLst>
              <a:gs pos="93000">
                <a:srgbClr val="FFFFFF"/>
              </a:gs>
              <a:gs pos="100000">
                <a:srgbClr val="FFFFFF">
                  <a:alpha val="0"/>
                </a:srgbClr>
              </a:gs>
            </a:gsLst>
            <a:lin ang="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algn="ctr" eaLnBrk="1" latinLnBrk="0" hangingPunct="1"/>
            <a:endParaRPr kumimoji="0" lang="ja-JP" altLang="en-US"/>
          </a:p>
        </p:txBody>
      </p:sp>
      <p:sp>
        <p:nvSpPr>
          <p:cNvPr id="2" name="縦書きタイトル 1"/>
          <p:cNvSpPr>
            <a:spLocks noGrp="1"/>
          </p:cNvSpPr>
          <p:nvPr>
            <p:ph type="title" orient="vert"/>
          </p:nvPr>
        </p:nvSpPr>
        <p:spPr>
          <a:xfrm>
            <a:off x="7143768" y="274640"/>
            <a:ext cx="1543032"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9"/>
            <a:ext cx="590075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7952988-741F-4F77-9868-90F4FC736EAC}" type="slidenum">
              <a:rPr kumimoji="1" lang="ja-JP" altLang="en-US" smtClean="0"/>
              <a:pPr/>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a:t>
            </a:fld>
            <a:endParaRPr kumimoji="1" lang="ja-JP" altLang="en-US"/>
          </a:p>
        </p:txBody>
      </p:sp>
    </p:spTree>
    <p:extLst>
      <p:ext uri="{BB962C8B-B14F-4D97-AF65-F5344CB8AC3E}">
        <p14:creationId xmlns:p14="http://schemas.microsoft.com/office/powerpoint/2010/main" val="42378682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コンテンツ プレースホルダー 2"/>
          <p:cNvSpPr>
            <a:spLocks noGrp="1"/>
          </p:cNvSpPr>
          <p:nvPr>
            <p:ph idx="1"/>
          </p:nvPr>
        </p:nvSpPr>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7952988-741F-4F77-9868-90F4FC736EAC}"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15" name="フリーフォーム 14"/>
          <p:cNvSpPr>
            <a:spLocks/>
          </p:cNvSpPr>
          <p:nvPr/>
        </p:nvSpPr>
        <p:spPr bwMode="auto">
          <a:xfrm flipV="1">
            <a:off x="9526" y="4295805"/>
            <a:ext cx="9134475" cy="1133459"/>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chemeClr val="bg1"/>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vert="horz" wrap="square" lIns="91440" tIns="45720" rIns="91440" bIns="45720" anchor="t" compatLnSpc="1"/>
          <a:lstStyle/>
          <a:p>
            <a:endParaRPr kumimoji="0" lang="ja-JP" altLang="en-US"/>
          </a:p>
        </p:txBody>
      </p:sp>
      <p:grpSp>
        <p:nvGrpSpPr>
          <p:cNvPr id="7" name="グループ化 6"/>
          <p:cNvGrpSpPr/>
          <p:nvPr/>
        </p:nvGrpSpPr>
        <p:grpSpPr>
          <a:xfrm>
            <a:off x="-3461" y="0"/>
            <a:ext cx="9147461" cy="6858000"/>
            <a:chOff x="-3461" y="0"/>
            <a:chExt cx="9147461" cy="6858000"/>
          </a:xfrm>
        </p:grpSpPr>
        <p:sp>
          <p:nvSpPr>
            <p:cNvPr id="8" name="フリーフォーム 7"/>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9" name="フリーフォーム 8"/>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0" name="フリーフォーム 9"/>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1" name="フリーフォーム 10"/>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
        <p:nvSpPr>
          <p:cNvPr id="12" name="フリーフォーム 11"/>
          <p:cNvSpPr>
            <a:spLocks/>
          </p:cNvSpPr>
          <p:nvPr/>
        </p:nvSpPr>
        <p:spPr bwMode="auto">
          <a:xfrm>
            <a:off x="0" y="0"/>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4" name="正方形/長方形 13"/>
          <p:cNvSpPr/>
          <p:nvPr/>
        </p:nvSpPr>
        <p:spPr bwMode="auto">
          <a:xfrm flipV="1">
            <a:off x="0" y="-24"/>
            <a:ext cx="9144000" cy="5143464"/>
          </a:xfrm>
          <a:prstGeom prst="rect">
            <a:avLst/>
          </a:prstGeom>
          <a:gradFill>
            <a:gsLst>
              <a:gs pos="0">
                <a:srgbClr val="FFFFFF">
                  <a:alpha val="0"/>
                </a:srgbClr>
              </a:gs>
              <a:gs pos="7000">
                <a:srgbClr val="FFFFFF"/>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algn="ctr" eaLnBrk="1" latinLnBrk="0" hangingPunct="1"/>
            <a:endParaRPr kumimoji="0" lang="ja-JP" altLang="en-US"/>
          </a:p>
        </p:txBody>
      </p:sp>
      <p:sp>
        <p:nvSpPr>
          <p:cNvPr id="2" name="タイトル 1"/>
          <p:cNvSpPr>
            <a:spLocks noGrp="1"/>
          </p:cNvSpPr>
          <p:nvPr>
            <p:ph type="title"/>
          </p:nvPr>
        </p:nvSpPr>
        <p:spPr>
          <a:xfrm>
            <a:off x="722313" y="5286388"/>
            <a:ext cx="7772400" cy="808050"/>
          </a:xfrm>
        </p:spPr>
        <p:txBody>
          <a:bodyPr anchor="t"/>
          <a:lstStyle>
            <a:lvl1pPr algn="ctr">
              <a:defRPr sz="4000" b="1" cap="all"/>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722313" y="3286124"/>
            <a:ext cx="7772400" cy="1500187"/>
          </a:xfrm>
        </p:spPr>
        <p:txBody>
          <a:bodyPr anchor="b"/>
          <a:lstStyle>
            <a:lvl1pPr marL="0" indent="0">
              <a:buNone/>
              <a:defRPr sz="2000" baseline="0">
                <a:solidFill>
                  <a:schemeClr val="tx2">
                    <a:tint val="90000"/>
                  </a:schemeClr>
                </a:solidFill>
              </a:defRPr>
            </a:lvl1pPr>
            <a:lvl2pPr marL="457200" indent="0">
              <a:buNone/>
              <a:defRPr sz="1800">
                <a:solidFill>
                  <a:schemeClr val="tx2">
                    <a:tint val="90000"/>
                  </a:schemeClr>
                </a:solidFill>
              </a:defRPr>
            </a:lvl2pPr>
            <a:lvl3pPr marL="914400" indent="0">
              <a:buNone/>
              <a:defRPr sz="1600">
                <a:solidFill>
                  <a:schemeClr val="tx2">
                    <a:tint val="90000"/>
                  </a:schemeClr>
                </a:solidFill>
              </a:defRPr>
            </a:lvl3pPr>
            <a:lvl4pPr marL="1371600" indent="0">
              <a:buNone/>
              <a:defRPr sz="1400">
                <a:solidFill>
                  <a:schemeClr val="tx2">
                    <a:tint val="90000"/>
                  </a:schemeClr>
                </a:solidFill>
              </a:defRPr>
            </a:lvl4pPr>
            <a:lvl5pPr marL="1828800" indent="0">
              <a:buNone/>
              <a:defRPr sz="1400">
                <a:solidFill>
                  <a:schemeClr val="tx2">
                    <a:tint val="90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lvl1pPr>
              <a:defRPr>
                <a:solidFill>
                  <a:schemeClr val="tx1"/>
                </a:solidFill>
              </a:defRPr>
            </a:lvl1pPr>
          </a:lstStyle>
          <a:p>
            <a:endParaRPr kumimoji="1" lang="ja-JP" altLang="en-US"/>
          </a:p>
        </p:txBody>
      </p:sp>
      <p:sp>
        <p:nvSpPr>
          <p:cNvPr id="5" name="フッター プレースホルダー 4"/>
          <p:cNvSpPr>
            <a:spLocks noGrp="1"/>
          </p:cNvSpPr>
          <p:nvPr>
            <p:ph type="ftr" sz="quarter" idx="11"/>
          </p:nvPr>
        </p:nvSpPr>
        <p:spPr/>
        <p:txBody>
          <a:bodyPr/>
          <a:lstStyle>
            <a:lvl1pPr>
              <a:defRPr>
                <a:solidFill>
                  <a:schemeClr val="tx1"/>
                </a:solidFill>
              </a:defRPr>
            </a:lvl1p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a:solidFill>
                  <a:schemeClr val="tx1"/>
                </a:solidFill>
              </a:defRPr>
            </a:lvl1pPr>
          </a:lstStyle>
          <a:p>
            <a:fld id="{A7952988-741F-4F77-9868-90F4FC736EAC}"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7952988-741F-4F77-9868-90F4FC736EAC}"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7952988-741F-4F77-9868-90F4FC736EAC}"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7952988-741F-4F77-9868-90F4FC736EAC}"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8258202" cy="798496"/>
          </a:xfrm>
        </p:spPr>
        <p:txBody>
          <a:bodyPr anchor="b">
            <a:normAutofit/>
          </a:bodyPr>
          <a:lstStyle>
            <a:lvl1pPr algn="l">
              <a:defRPr sz="3600" b="1"/>
            </a:lvl1pPr>
          </a:lstStyle>
          <a:p>
            <a:r>
              <a:rPr kumimoji="0" lang="ja-JP" altLang="en-US" smtClean="0"/>
              <a:t>マスター タイトルの書式設定</a:t>
            </a:r>
            <a:endParaRPr kumimoji="0" lang="en-US"/>
          </a:p>
        </p:txBody>
      </p:sp>
      <p:sp>
        <p:nvSpPr>
          <p:cNvPr id="3" name="コンテンツ プレースホルダー 2"/>
          <p:cNvSpPr>
            <a:spLocks noGrp="1"/>
          </p:cNvSpPr>
          <p:nvPr>
            <p:ph idx="1"/>
          </p:nvPr>
        </p:nvSpPr>
        <p:spPr>
          <a:xfrm>
            <a:off x="3575050" y="1571613"/>
            <a:ext cx="5111750" cy="45545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テキスト プレースホルダー 3"/>
          <p:cNvSpPr>
            <a:spLocks noGrp="1"/>
          </p:cNvSpPr>
          <p:nvPr>
            <p:ph type="body" sz="half" idx="2"/>
          </p:nvPr>
        </p:nvSpPr>
        <p:spPr>
          <a:xfrm>
            <a:off x="457202" y="1571613"/>
            <a:ext cx="3008313" cy="45545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7952988-741F-4F77-9868-90F4FC736EAC}"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3" name="フリーフォーム 12"/>
          <p:cNvSpPr>
            <a:spLocks/>
          </p:cNvSpPr>
          <p:nvPr/>
        </p:nvSpPr>
        <p:spPr bwMode="auto">
          <a:xfrm>
            <a:off x="0" y="0"/>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nvGrpSpPr>
          <p:cNvPr id="8" name="グループ化 7"/>
          <p:cNvGrpSpPr/>
          <p:nvPr/>
        </p:nvGrpSpPr>
        <p:grpSpPr>
          <a:xfrm>
            <a:off x="-3461" y="0"/>
            <a:ext cx="9147461" cy="6858000"/>
            <a:chOff x="-3461" y="0"/>
            <a:chExt cx="9147461" cy="6858000"/>
          </a:xfrm>
        </p:grpSpPr>
        <p:sp>
          <p:nvSpPr>
            <p:cNvPr id="9" name="フリーフォーム 8"/>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0" name="フリーフォーム 9"/>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1" name="フリーフォーム 10"/>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2" name="フリーフォーム 11"/>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pic>
        <p:nvPicPr>
          <p:cNvPr id="14" name="図 13"/>
          <p:cNvPicPr>
            <a:picLocks noChangeAspect="1"/>
          </p:cNvPicPr>
          <p:nvPr/>
        </p:nvPicPr>
        <p:blipFill>
          <a:blip r:embed="rId2"/>
          <a:stretch>
            <a:fillRect/>
          </a:stretch>
        </p:blipFill>
        <p:spPr>
          <a:xfrm>
            <a:off x="0" y="3143248"/>
            <a:ext cx="9144000" cy="1430123"/>
          </a:xfrm>
          <a:prstGeom prst="rect">
            <a:avLst/>
          </a:prstGeom>
          <a:noFill/>
          <a:ln>
            <a:noFill/>
          </a:ln>
        </p:spPr>
      </p:pic>
      <p:sp>
        <p:nvSpPr>
          <p:cNvPr id="15" name="正方形/長方形 14"/>
          <p:cNvSpPr/>
          <p:nvPr/>
        </p:nvSpPr>
        <p:spPr bwMode="auto">
          <a:xfrm>
            <a:off x="0" y="3857628"/>
            <a:ext cx="9144000" cy="3000372"/>
          </a:xfrm>
          <a:prstGeom prst="rect">
            <a:avLst/>
          </a:prstGeom>
          <a:gradFill>
            <a:gsLst>
              <a:gs pos="0">
                <a:schemeClr val="bg1">
                  <a:alpha val="0"/>
                </a:schemeClr>
              </a:gs>
              <a:gs pos="15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algn="ctr" eaLnBrk="1" latinLnBrk="0" hangingPunct="1"/>
            <a:endParaRPr kumimoji="0" lang="ja-JP" altLang="en-US"/>
          </a:p>
        </p:txBody>
      </p:sp>
      <p:sp>
        <p:nvSpPr>
          <p:cNvPr id="2" name="タイトル 1"/>
          <p:cNvSpPr>
            <a:spLocks noGrp="1"/>
          </p:cNvSpPr>
          <p:nvPr>
            <p:ph type="title"/>
          </p:nvPr>
        </p:nvSpPr>
        <p:spPr>
          <a:xfrm>
            <a:off x="1792288" y="4800600"/>
            <a:ext cx="5486400" cy="566738"/>
          </a:xfrm>
        </p:spPr>
        <p:txBody>
          <a:bodyPr anchor="b"/>
          <a:lstStyle>
            <a:lvl1pPr algn="l">
              <a:defRPr sz="2000" b="1">
                <a:gradFill>
                  <a:gsLst>
                    <a:gs pos="20000">
                      <a:schemeClr val="accent4"/>
                    </a:gs>
                    <a:gs pos="100000">
                      <a:schemeClr val="bg2"/>
                    </a:gs>
                  </a:gsLst>
                  <a:lin ang="5400000" scaled="1"/>
                </a:gradFill>
                <a:effectLst/>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1792288" y="612775"/>
            <a:ext cx="5486400" cy="4114800"/>
          </a:xfrm>
          <a:solidFill>
            <a:schemeClr val="bg1"/>
          </a:solidFill>
          <a:ln w="76200" cap="sq">
            <a:solidFill>
              <a:srgbClr val="FFFFFF"/>
            </a:solidFill>
            <a:miter lim="800000"/>
          </a:ln>
          <a:effectLst>
            <a:outerShdw blurRad="76200" dist="76200" dir="2700000" algn="tl"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ja-JP" altLang="en-US" smtClean="0"/>
              <a:t>アイコンをクリックして図を追加</a:t>
            </a:r>
            <a:endParaRPr kumimoji="0" 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7952988-741F-4F77-9868-90F4FC736EAC}"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5" name="フリーフォーム 14"/>
          <p:cNvSpPr>
            <a:spLocks/>
          </p:cNvSpPr>
          <p:nvPr/>
        </p:nvSpPr>
        <p:spPr bwMode="auto">
          <a:xfrm>
            <a:off x="2" y="714356"/>
            <a:ext cx="9143999" cy="1133459"/>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rgbClr val="FFFFFF"/>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vert="horz" wrap="square" lIns="91440" tIns="45720" rIns="91440" bIns="45720" anchor="t" compatLnSpc="1"/>
          <a:lstStyle/>
          <a:p>
            <a:endParaRPr kumimoji="0" lang="ja-JP" altLang="en-US"/>
          </a:p>
        </p:txBody>
      </p:sp>
      <p:sp>
        <p:nvSpPr>
          <p:cNvPr id="13" name="フリーフォーム 12"/>
          <p:cNvSpPr>
            <a:spLocks/>
          </p:cNvSpPr>
          <p:nvPr/>
        </p:nvSpPr>
        <p:spPr bwMode="auto">
          <a:xfrm>
            <a:off x="0" y="0"/>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nvGrpSpPr>
          <p:cNvPr id="2" name="グループ化 1"/>
          <p:cNvGrpSpPr/>
          <p:nvPr/>
        </p:nvGrpSpPr>
        <p:grpSpPr>
          <a:xfrm>
            <a:off x="-3461" y="0"/>
            <a:ext cx="9147461" cy="6858000"/>
            <a:chOff x="-3461" y="0"/>
            <a:chExt cx="9147461" cy="6858000"/>
          </a:xfrm>
        </p:grpSpPr>
        <p:sp>
          <p:nvSpPr>
            <p:cNvPr id="8" name="フリーフォーム 7"/>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9" name="フリーフォーム 8"/>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1" name="フリーフォーム 10"/>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2" name="フリーフォーム 11"/>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
        <p:nvSpPr>
          <p:cNvPr id="16" name="正方形/長方形 15"/>
          <p:cNvSpPr/>
          <p:nvPr/>
        </p:nvSpPr>
        <p:spPr bwMode="auto">
          <a:xfrm>
            <a:off x="0" y="1071546"/>
            <a:ext cx="9144000" cy="5786454"/>
          </a:xfrm>
          <a:prstGeom prst="rect">
            <a:avLst/>
          </a:prstGeom>
          <a:gradFill>
            <a:gsLst>
              <a:gs pos="0">
                <a:srgbClr val="FFFFFF">
                  <a:alpha val="0"/>
                </a:srgbClr>
              </a:gs>
              <a:gs pos="7000">
                <a:srgbClr val="FFFFFF"/>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algn="ctr" eaLnBrk="1" latinLnBrk="0" hangingPunct="1"/>
            <a:endParaRPr kumimoji="0" lang="ja-JP" altLang="en-US"/>
          </a:p>
        </p:txBody>
      </p:sp>
      <p:sp>
        <p:nvSpPr>
          <p:cNvPr id="22" name="タイトル プレースホルダー 21"/>
          <p:cNvSpPr>
            <a:spLocks noGrp="1"/>
          </p:cNvSpPr>
          <p:nvPr>
            <p:ph type="title"/>
          </p:nvPr>
        </p:nvSpPr>
        <p:spPr>
          <a:xfrm>
            <a:off x="428596" y="214290"/>
            <a:ext cx="8229600" cy="785818"/>
          </a:xfrm>
          <a:prstGeom prst="rect">
            <a:avLst/>
          </a:prstGeom>
        </p:spPr>
        <p:txBody>
          <a:bodyPr vert="horz" rtlCol="0" anchor="ctr">
            <a:normAutofit/>
          </a:bodyPr>
          <a:lstStyle/>
          <a:p>
            <a:r>
              <a:rPr kumimoji="0" lang="ja-JP" altLang="en-US" smtClean="0"/>
              <a:t>マスター タイトルの書式設定</a:t>
            </a:r>
            <a:endParaRPr kumimoji="0" lang="en-US"/>
          </a:p>
        </p:txBody>
      </p:sp>
      <p:sp>
        <p:nvSpPr>
          <p:cNvPr id="18" name="テキスト プレースホルダー 17"/>
          <p:cNvSpPr>
            <a:spLocks noGrp="1"/>
          </p:cNvSpPr>
          <p:nvPr>
            <p:ph type="body" idx="1"/>
          </p:nvPr>
        </p:nvSpPr>
        <p:spPr>
          <a:xfrm>
            <a:off x="457200" y="1500175"/>
            <a:ext cx="8229600" cy="4625991"/>
          </a:xfrm>
          <a:prstGeom prst="rect">
            <a:avLst/>
          </a:prstGeom>
        </p:spPr>
        <p:txBody>
          <a:bodyPr vert="horz" rtlCol="0">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29" name="日付プレースホルダー 28"/>
          <p:cNvSpPr>
            <a:spLocks noGrp="1"/>
          </p:cNvSpPr>
          <p:nvPr>
            <p:ph type="dt" sz="half" idx="2"/>
          </p:nvPr>
        </p:nvSpPr>
        <p:spPr>
          <a:xfrm>
            <a:off x="457200" y="6356350"/>
            <a:ext cx="2133600" cy="365125"/>
          </a:xfrm>
          <a:prstGeom prst="rect">
            <a:avLst/>
          </a:prstGeom>
        </p:spPr>
        <p:txBody>
          <a:bodyPr vert="horz" rtlCol="0" anchor="ctr"/>
          <a:lstStyle>
            <a:lvl1pPr algn="l" eaLnBrk="1" latinLnBrk="0" hangingPunct="1">
              <a:defRPr kumimoji="0" sz="1200">
                <a:solidFill>
                  <a:srgbClr val="080808"/>
                </a:solidFill>
              </a:defRPr>
            </a:lvl1pPr>
          </a:lstStyle>
          <a:p>
            <a:endParaRPr kumimoji="1" lang="ja-JP" altLang="en-US"/>
          </a:p>
        </p:txBody>
      </p:sp>
      <p:sp>
        <p:nvSpPr>
          <p:cNvPr id="4" name="フッター プレースホルダー 3"/>
          <p:cNvSpPr>
            <a:spLocks noGrp="1"/>
          </p:cNvSpPr>
          <p:nvPr>
            <p:ph type="ftr" sz="quarter" idx="3"/>
          </p:nvPr>
        </p:nvSpPr>
        <p:spPr>
          <a:xfrm>
            <a:off x="3124200" y="6356350"/>
            <a:ext cx="2895600" cy="365125"/>
          </a:xfrm>
          <a:prstGeom prst="rect">
            <a:avLst/>
          </a:prstGeom>
        </p:spPr>
        <p:txBody>
          <a:bodyPr vert="horz" rtlCol="0" anchor="ctr"/>
          <a:lstStyle>
            <a:lvl1pPr algn="ctr" eaLnBrk="1" latinLnBrk="0" hangingPunct="1">
              <a:defRPr kumimoji="0" sz="1200">
                <a:solidFill>
                  <a:srgbClr val="080808"/>
                </a:solidFill>
              </a:defRPr>
            </a:lvl1pPr>
          </a:lstStyle>
          <a:p>
            <a:endParaRPr kumimoji="1" lang="ja-JP" altLang="en-US"/>
          </a:p>
        </p:txBody>
      </p:sp>
      <p:sp>
        <p:nvSpPr>
          <p:cNvPr id="10" name="スライド番号プレースホルダー 9"/>
          <p:cNvSpPr>
            <a:spLocks noGrp="1"/>
          </p:cNvSpPr>
          <p:nvPr>
            <p:ph type="sldNum" sz="quarter" idx="4"/>
          </p:nvPr>
        </p:nvSpPr>
        <p:spPr>
          <a:xfrm>
            <a:off x="6553200" y="6356350"/>
            <a:ext cx="2133600" cy="365125"/>
          </a:xfrm>
          <a:prstGeom prst="rect">
            <a:avLst/>
          </a:prstGeom>
        </p:spPr>
        <p:txBody>
          <a:bodyPr vert="horz" rtlCol="0" anchor="ctr"/>
          <a:lstStyle>
            <a:lvl1pPr algn="r" eaLnBrk="1" latinLnBrk="0" hangingPunct="1">
              <a:defRPr kumimoji="0" sz="1200">
                <a:solidFill>
                  <a:srgbClr val="080808"/>
                </a:solidFill>
              </a:defRPr>
            </a:lvl1pPr>
          </a:lstStyle>
          <a:p>
            <a:fld id="{A7952988-741F-4F77-9868-90F4FC736EAC}"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660" r:id="rId12"/>
  </p:sldLayoutIdLst>
  <p:hf hdr="0" ftr="0"/>
  <p:txStyles>
    <p:titleStyle>
      <a:lvl1pPr algn="l" rtl="0" eaLnBrk="1" latinLnBrk="0" hangingPunct="1">
        <a:spcBef>
          <a:spcPct val="0"/>
        </a:spcBef>
        <a:buNone/>
        <a:defRPr kumimoji="1" sz="4400" baseline="0">
          <a:ln w="3175">
            <a:noFill/>
            <a:prstDash val="solid"/>
          </a:ln>
          <a:gradFill>
            <a:gsLst>
              <a:gs pos="0">
                <a:schemeClr val="accent3">
                  <a:lumMod val="40000"/>
                  <a:lumOff val="60000"/>
                </a:schemeClr>
              </a:gs>
              <a:gs pos="100000">
                <a:schemeClr val="accent3">
                  <a:lumMod val="60000"/>
                  <a:lumOff val="40000"/>
                </a:schemeClr>
              </a:gs>
            </a:gsLst>
            <a:lin ang="5400000" scaled="1"/>
          </a:gradFill>
          <a:effectLst>
            <a:outerShdw blurRad="127000" algn="tl" rotWithShape="0">
              <a:schemeClr val="tx1">
                <a:alpha val="70000"/>
              </a:schemeClr>
            </a:outerShdw>
          </a:effectLst>
          <a:latin typeface="+mj-lt"/>
          <a:ea typeface="+mj-ea"/>
          <a:cs typeface="+mj-cs"/>
        </a:defRPr>
      </a:lvl1pPr>
    </p:titleStyle>
    <p:bodyStyle>
      <a:lvl1pPr marL="342900" indent="-342900" algn="l" rtl="0" eaLnBrk="1" latinLnBrk="0" hangingPunct="1">
        <a:spcBef>
          <a:spcPct val="20000"/>
        </a:spcBef>
        <a:buClr>
          <a:schemeClr val="accent1"/>
        </a:buClr>
        <a:buSzPct val="75000"/>
        <a:buFont typeface="Wingdings"/>
        <a:buChar char="p"/>
        <a:defRPr kumimoji="1" sz="3200" baseline="0">
          <a:solidFill>
            <a:schemeClr val="tx2"/>
          </a:solidFill>
          <a:latin typeface="+mn-lt"/>
          <a:ea typeface="+mn-ea"/>
          <a:cs typeface="+mn-cs"/>
        </a:defRPr>
      </a:lvl1pPr>
      <a:lvl2pPr marL="742950" indent="-285750" algn="l" rtl="0" eaLnBrk="1" latinLnBrk="0" hangingPunct="1">
        <a:spcBef>
          <a:spcPct val="20000"/>
        </a:spcBef>
        <a:buClr>
          <a:schemeClr val="accent3"/>
        </a:buClr>
        <a:buSzPct val="65000"/>
        <a:buFont typeface="Wingdings"/>
        <a:buChar char="p"/>
        <a:defRPr kumimoji="1" sz="2800" baseline="0">
          <a:solidFill>
            <a:schemeClr val="tx2"/>
          </a:solidFill>
          <a:latin typeface="+mn-lt"/>
          <a:ea typeface="+mn-ea"/>
          <a:cs typeface="+mn-cs"/>
        </a:defRPr>
      </a:lvl2pPr>
      <a:lvl3pPr marL="1143000" indent="-228600" algn="l" rtl="0" eaLnBrk="1" latinLnBrk="0" hangingPunct="1">
        <a:spcBef>
          <a:spcPct val="20000"/>
        </a:spcBef>
        <a:buClr>
          <a:schemeClr val="accent4"/>
        </a:buClr>
        <a:buSzPct val="65000"/>
        <a:buFont typeface="Wingdings"/>
        <a:buChar char="p"/>
        <a:defRPr kumimoji="1" sz="2400" baseline="0">
          <a:solidFill>
            <a:schemeClr val="tx2"/>
          </a:solidFill>
          <a:latin typeface="+mn-lt"/>
          <a:ea typeface="+mn-ea"/>
          <a:cs typeface="+mn-cs"/>
        </a:defRPr>
      </a:lvl3pPr>
      <a:lvl4pPr marL="1600200" indent="-228600" algn="l" rtl="0" eaLnBrk="1" latinLnBrk="0" hangingPunct="1">
        <a:spcBef>
          <a:spcPct val="20000"/>
        </a:spcBef>
        <a:buClr>
          <a:schemeClr val="accent5"/>
        </a:buClr>
        <a:buSzPct val="65000"/>
        <a:buFont typeface="Wingdings"/>
        <a:buChar char="p"/>
        <a:defRPr kumimoji="1" sz="2000" baseline="0">
          <a:solidFill>
            <a:schemeClr val="tx2"/>
          </a:solidFill>
          <a:latin typeface="+mn-lt"/>
          <a:ea typeface="+mn-ea"/>
          <a:cs typeface="+mn-cs"/>
        </a:defRPr>
      </a:lvl4pPr>
      <a:lvl5pPr marL="2057400" indent="-228600" algn="l" rtl="0" eaLnBrk="1" latinLnBrk="0" hangingPunct="1">
        <a:spcBef>
          <a:spcPct val="20000"/>
        </a:spcBef>
        <a:buClr>
          <a:schemeClr val="accent2"/>
        </a:buClr>
        <a:buSzPct val="65000"/>
        <a:buFont typeface="Wingdings"/>
        <a:buChar char="p"/>
        <a:defRPr kumimoji="1" sz="2000" baseline="0">
          <a:solidFill>
            <a:schemeClr val="tx2"/>
          </a:solidFill>
          <a:latin typeface="+mn-lt"/>
          <a:ea typeface="+mn-ea"/>
          <a:cs typeface="+mn-cs"/>
        </a:defRPr>
      </a:lvl5pPr>
      <a:lvl6pPr marL="2514600" indent="-228600" algn="l" rtl="0" eaLnBrk="1" latinLnBrk="0" hangingPunct="1">
        <a:spcBef>
          <a:spcPct val="20000"/>
        </a:spcBef>
        <a:buClr>
          <a:schemeClr val="bg2"/>
        </a:buClr>
        <a:buSzPct val="55000"/>
        <a:buFont typeface="Wingdings"/>
        <a:buChar char="p"/>
        <a:defRPr kumimoji="1" sz="2000">
          <a:solidFill>
            <a:schemeClr val="tx1"/>
          </a:solidFill>
          <a:latin typeface="+mn-lt"/>
          <a:ea typeface="+mn-ea"/>
          <a:cs typeface="+mn-cs"/>
        </a:defRPr>
      </a:lvl6pPr>
      <a:lvl7pPr marL="2971800" indent="-228600" algn="l" rtl="0" eaLnBrk="1" latinLnBrk="0" hangingPunct="1">
        <a:spcBef>
          <a:spcPct val="20000"/>
        </a:spcBef>
        <a:buClr>
          <a:schemeClr val="accent6"/>
        </a:buClr>
        <a:buSzPct val="55000"/>
        <a:buFont typeface="Wingdings"/>
        <a:buChar char="p"/>
        <a:defRPr kumimoji="1" sz="2000">
          <a:solidFill>
            <a:schemeClr val="tx1"/>
          </a:solidFill>
          <a:latin typeface="+mn-lt"/>
          <a:ea typeface="+mn-ea"/>
          <a:cs typeface="+mn-cs"/>
        </a:defRPr>
      </a:lvl7pPr>
      <a:lvl8pPr marL="3429000" indent="-228600" algn="l" rtl="0" eaLnBrk="1" latinLnBrk="0" hangingPunct="1">
        <a:spcBef>
          <a:spcPct val="20000"/>
        </a:spcBef>
        <a:buClr>
          <a:schemeClr val="accent1">
            <a:tint val="60000"/>
          </a:schemeClr>
        </a:buClr>
        <a:buSzPct val="55000"/>
        <a:buFont typeface="Wingdings"/>
        <a:buChar char="p"/>
        <a:defRPr kumimoji="1" sz="2000">
          <a:solidFill>
            <a:schemeClr val="tx1"/>
          </a:solidFill>
          <a:latin typeface="+mn-lt"/>
          <a:ea typeface="+mn-ea"/>
          <a:cs typeface="+mn-cs"/>
        </a:defRPr>
      </a:lvl8pPr>
      <a:lvl9pPr marL="3886200" indent="-228600" algn="l" rtl="0" eaLnBrk="1" latinLnBrk="0" hangingPunct="1">
        <a:spcBef>
          <a:spcPct val="20000"/>
        </a:spcBef>
        <a:buClr>
          <a:schemeClr val="bg2">
            <a:tint val="60000"/>
          </a:schemeClr>
        </a:buClr>
        <a:buSzPct val="55000"/>
        <a:buFont typeface="Wingdings"/>
        <a:buChar char="p"/>
        <a:defRPr kumimoji="1" sz="2000">
          <a:solidFill>
            <a:schemeClr val="tx1"/>
          </a:solidFill>
          <a:latin typeface="+mn-lt"/>
          <a:ea typeface="+mn-ea"/>
          <a:cs typeface="+mn-cs"/>
        </a:defRPr>
      </a:lvl9pPr>
    </p:bodyStyle>
    <p:otherStyle>
      <a:lvl1pPr marL="0" algn="l" rtl="0" eaLnBrk="1" latinLnBrk="0" hangingPunct="1">
        <a:defRPr kumimoji="1">
          <a:solidFill>
            <a:schemeClr val="tx1"/>
          </a:solidFill>
          <a:latin typeface="+mn-lt"/>
          <a:ea typeface="+mn-ea"/>
          <a:cs typeface="+mn-cs"/>
        </a:defRPr>
      </a:lvl1pPr>
      <a:lvl2pPr marL="457200" algn="l" rtl="0" eaLnBrk="1" latinLnBrk="0" hangingPunct="1">
        <a:defRPr kumimoji="1">
          <a:solidFill>
            <a:schemeClr val="tx1"/>
          </a:solidFill>
          <a:latin typeface="+mn-lt"/>
          <a:ea typeface="+mn-ea"/>
          <a:cs typeface="+mn-cs"/>
        </a:defRPr>
      </a:lvl2pPr>
      <a:lvl3pPr marL="914400" algn="l" rtl="0" eaLnBrk="1" latinLnBrk="0" hangingPunct="1">
        <a:defRPr kumimoji="1">
          <a:solidFill>
            <a:schemeClr val="tx1"/>
          </a:solidFill>
          <a:latin typeface="+mn-lt"/>
          <a:ea typeface="+mn-ea"/>
          <a:cs typeface="+mn-cs"/>
        </a:defRPr>
      </a:lvl3pPr>
      <a:lvl4pPr marL="1371600" algn="l" rtl="0" eaLnBrk="1" latinLnBrk="0" hangingPunct="1">
        <a:defRPr kumimoji="1">
          <a:solidFill>
            <a:schemeClr val="tx1"/>
          </a:solidFill>
          <a:latin typeface="+mn-lt"/>
          <a:ea typeface="+mn-ea"/>
          <a:cs typeface="+mn-cs"/>
        </a:defRPr>
      </a:lvl4pPr>
      <a:lvl5pPr marL="1828800" algn="l" rtl="0" eaLnBrk="1" latinLnBrk="0" hangingPunct="1">
        <a:defRPr kumimoji="1">
          <a:solidFill>
            <a:schemeClr val="tx1"/>
          </a:solidFill>
          <a:latin typeface="+mn-lt"/>
          <a:ea typeface="+mn-ea"/>
          <a:cs typeface="+mn-cs"/>
        </a:defRPr>
      </a:lvl5pPr>
      <a:lvl6pPr marL="2286000" algn="l" rtl="0" eaLnBrk="1" latinLnBrk="0" hangingPunct="1">
        <a:defRPr kumimoji="1">
          <a:solidFill>
            <a:schemeClr val="tx1"/>
          </a:solidFill>
          <a:latin typeface="+mn-lt"/>
          <a:ea typeface="+mn-ea"/>
          <a:cs typeface="+mn-cs"/>
        </a:defRPr>
      </a:lvl6pPr>
      <a:lvl7pPr marL="2743200" algn="l" rtl="0" eaLnBrk="1" latinLnBrk="0" hangingPunct="1">
        <a:defRPr kumimoji="1">
          <a:solidFill>
            <a:schemeClr val="tx1"/>
          </a:solidFill>
          <a:latin typeface="+mn-lt"/>
          <a:ea typeface="+mn-ea"/>
          <a:cs typeface="+mn-cs"/>
        </a:defRPr>
      </a:lvl7pPr>
      <a:lvl8pPr marL="3200400" algn="l" rtl="0" eaLnBrk="1" latinLnBrk="0" hangingPunct="1">
        <a:defRPr kumimoji="1">
          <a:solidFill>
            <a:schemeClr val="tx1"/>
          </a:solidFill>
          <a:latin typeface="+mn-lt"/>
          <a:ea typeface="+mn-ea"/>
          <a:cs typeface="+mn-cs"/>
        </a:defRPr>
      </a:lvl8pPr>
      <a:lvl9pPr marL="3657600" algn="l" rtl="0" eaLnBrk="1" latinLnBrk="0" hangingPunct="1">
        <a:defRPr kumimoji="1">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en.wikipedia.org/wiki/File:Location_Togo_AU_Africa.sv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ja.wikipedia.org/wiki/%E3%83%95%E3%82%A1%E3%82%A4%E3%83%AB:Togo-CIA_WFB_Map.pn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dirty="0" smtClean="0">
                <a:latin typeface="HGP行書体" pitchFamily="66" charset="-128"/>
                <a:ea typeface="HGP行書体" pitchFamily="66" charset="-128"/>
              </a:rPr>
              <a:t>アフリカ及びトーゴ共和国の現状</a:t>
            </a:r>
            <a:r>
              <a:rPr kumimoji="1" lang="en-US" altLang="ja-JP" dirty="0" smtClean="0">
                <a:latin typeface="HGP行書体" pitchFamily="66" charset="-128"/>
                <a:ea typeface="HGP行書体" pitchFamily="66" charset="-128"/>
              </a:rPr>
              <a:t/>
            </a:r>
            <a:br>
              <a:rPr kumimoji="1" lang="en-US" altLang="ja-JP" dirty="0" smtClean="0">
                <a:latin typeface="HGP行書体" pitchFamily="66" charset="-128"/>
                <a:ea typeface="HGP行書体" pitchFamily="66" charset="-128"/>
              </a:rPr>
            </a:br>
            <a:r>
              <a:rPr lang="ja-JP" altLang="en-US" dirty="0" smtClean="0">
                <a:latin typeface="HGP行書体" pitchFamily="66" charset="-128"/>
                <a:ea typeface="HGP行書体" pitchFamily="66" charset="-128"/>
              </a:rPr>
              <a:t>トーゴ調査委員会の活動について</a:t>
            </a:r>
            <a:endParaRPr kumimoji="1" lang="ja-JP" altLang="en-US" dirty="0">
              <a:latin typeface="HGP行書体" pitchFamily="66" charset="-128"/>
              <a:ea typeface="HGP行書体" pitchFamily="66" charset="-128"/>
            </a:endParaRPr>
          </a:p>
        </p:txBody>
      </p:sp>
      <p:sp>
        <p:nvSpPr>
          <p:cNvPr id="3" name="サブタイトル 2"/>
          <p:cNvSpPr>
            <a:spLocks noGrp="1"/>
          </p:cNvSpPr>
          <p:nvPr>
            <p:ph type="subTitle" idx="1"/>
          </p:nvPr>
        </p:nvSpPr>
        <p:spPr/>
        <p:txBody>
          <a:bodyPr>
            <a:normAutofit fontScale="70000" lnSpcReduction="20000"/>
          </a:bodyPr>
          <a:lstStyle/>
          <a:p>
            <a:r>
              <a:rPr kumimoji="1" lang="en-US" altLang="ja-JP" dirty="0" smtClean="0"/>
              <a:t>2014 February</a:t>
            </a:r>
            <a:endParaRPr lang="en-US" altLang="ja-JP" dirty="0" smtClean="0"/>
          </a:p>
          <a:p>
            <a:r>
              <a:rPr kumimoji="1" lang="ja-JP" altLang="en-US" dirty="0" smtClean="0">
                <a:latin typeface="HGP教科書体" pitchFamily="18" charset="-128"/>
                <a:ea typeface="HGP教科書体" pitchFamily="18" charset="-128"/>
              </a:rPr>
              <a:t>石野紗也子</a:t>
            </a:r>
            <a:endParaRPr lang="en-US" altLang="ja-JP" dirty="0"/>
          </a:p>
          <a:p>
            <a:r>
              <a:rPr kumimoji="1" lang="ja-JP" altLang="en-US" dirty="0" smtClean="0">
                <a:latin typeface="HGP教科書体" pitchFamily="18" charset="-128"/>
                <a:ea typeface="HGP教科書体" pitchFamily="18" charset="-128"/>
              </a:rPr>
              <a:t>神戸大学大学院 国際協力研究科</a:t>
            </a:r>
            <a:endParaRPr kumimoji="1" lang="en-US" altLang="ja-JP" dirty="0" smtClean="0">
              <a:latin typeface="HGP教科書体" pitchFamily="18" charset="-128"/>
              <a:ea typeface="HGP教科書体" pitchFamily="18" charset="-128"/>
            </a:endParaRPr>
          </a:p>
          <a:p>
            <a:r>
              <a:rPr lang="ja-JP" altLang="en-US" dirty="0">
                <a:latin typeface="HGP教科書体" pitchFamily="18" charset="-128"/>
                <a:ea typeface="HGP教科書体" pitchFamily="18" charset="-128"/>
              </a:rPr>
              <a:t>日本トーゴ友好</a:t>
            </a:r>
            <a:r>
              <a:rPr lang="ja-JP" altLang="en-US" dirty="0" smtClean="0">
                <a:latin typeface="HGP教科書体" pitchFamily="18" charset="-128"/>
                <a:ea typeface="HGP教科書体" pitchFamily="18" charset="-128"/>
              </a:rPr>
              <a:t>協会</a:t>
            </a:r>
            <a:endParaRPr lang="en-US" altLang="ja-JP" dirty="0" smtClean="0">
              <a:latin typeface="HGP教科書体" pitchFamily="18" charset="-128"/>
              <a:ea typeface="HGP教科書体" pitchFamily="18" charset="-128"/>
            </a:endParaRPr>
          </a:p>
          <a:p>
            <a:r>
              <a:rPr lang="en-US" altLang="ja-JP" dirty="0"/>
              <a:t>sayako.ishino.0805@gmail.com</a:t>
            </a:r>
            <a:endParaRPr lang="ja-JP" altLang="en-US" dirty="0"/>
          </a:p>
          <a:p>
            <a:endParaRPr kumimoji="1" lang="en-US" altLang="ja-JP" dirty="0" smtClean="0">
              <a:latin typeface="HGP教科書体" pitchFamily="18" charset="-128"/>
              <a:ea typeface="HGP教科書体" pitchFamily="18" charset="-128"/>
            </a:endParaRPr>
          </a:p>
        </p:txBody>
      </p:sp>
    </p:spTree>
    <p:extLst>
      <p:ext uri="{BB962C8B-B14F-4D97-AF65-F5344CB8AC3E}">
        <p14:creationId xmlns:p14="http://schemas.microsoft.com/office/powerpoint/2010/main" val="8230614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latin typeface="HGP教科書体" panose="02020600000000000000" pitchFamily="18" charset="-128"/>
                <a:ea typeface="HGP教科書体" panose="02020600000000000000" pitchFamily="18" charset="-128"/>
              </a:rPr>
              <a:t>2. </a:t>
            </a:r>
            <a:r>
              <a:rPr lang="ja-JP" altLang="en-US" b="1" dirty="0">
                <a:latin typeface="HGP教科書体" panose="02020600000000000000" pitchFamily="18" charset="-128"/>
                <a:ea typeface="HGP教科書体" panose="02020600000000000000" pitchFamily="18" charset="-128"/>
              </a:rPr>
              <a:t>アフリカを取り巻く現状</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10</a:t>
            </a:fld>
            <a:endParaRPr kumimoji="1" lang="ja-JP" altLang="en-US"/>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988840"/>
            <a:ext cx="8190670"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6156176" y="1916832"/>
            <a:ext cx="72008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480770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latin typeface="HGP教科書体" panose="02020600000000000000" pitchFamily="18" charset="-128"/>
                <a:ea typeface="HGP教科書体" panose="02020600000000000000" pitchFamily="18" charset="-128"/>
              </a:rPr>
              <a:t>2. </a:t>
            </a:r>
            <a:r>
              <a:rPr lang="ja-JP" altLang="en-US" b="1" dirty="0">
                <a:latin typeface="HGP教科書体" panose="02020600000000000000" pitchFamily="18" charset="-128"/>
                <a:ea typeface="HGP教科書体" panose="02020600000000000000" pitchFamily="18" charset="-128"/>
              </a:rPr>
              <a:t>アフリカを取り巻く現状</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11</a:t>
            </a:fld>
            <a:endParaRPr kumimoji="1" lang="ja-JP" altLang="en-US"/>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844824"/>
            <a:ext cx="6257305"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58699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latin typeface="HGP教科書体" panose="02020600000000000000" pitchFamily="18" charset="-128"/>
                <a:ea typeface="HGP教科書体" panose="02020600000000000000" pitchFamily="18" charset="-128"/>
              </a:rPr>
              <a:t>2. </a:t>
            </a:r>
            <a:r>
              <a:rPr lang="ja-JP" altLang="en-US" b="1" dirty="0">
                <a:latin typeface="HGP教科書体" panose="02020600000000000000" pitchFamily="18" charset="-128"/>
                <a:ea typeface="HGP教科書体" panose="02020600000000000000" pitchFamily="18" charset="-128"/>
              </a:rPr>
              <a:t>アフリカを取り巻く現状</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12</a:t>
            </a:fld>
            <a:endParaRPr kumimoji="1" lang="ja-JP" altLang="en-US"/>
          </a:p>
        </p:txBody>
      </p:sp>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978806"/>
            <a:ext cx="8079334" cy="2242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1767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12" y="2098948"/>
            <a:ext cx="552450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en-US" altLang="ja-JP" b="1" dirty="0">
                <a:latin typeface="HGP教科書体" panose="02020600000000000000" pitchFamily="18" charset="-128"/>
                <a:ea typeface="HGP教科書体" panose="02020600000000000000" pitchFamily="18" charset="-128"/>
              </a:rPr>
              <a:t>2. </a:t>
            </a:r>
            <a:r>
              <a:rPr lang="ja-JP" altLang="en-US" b="1" dirty="0">
                <a:latin typeface="HGP教科書体" panose="02020600000000000000" pitchFamily="18" charset="-128"/>
                <a:ea typeface="HGP教科書体" panose="02020600000000000000" pitchFamily="18" charset="-128"/>
              </a:rPr>
              <a:t>アフリカを取り巻く現状</a:t>
            </a:r>
            <a:endParaRPr kumimoji="1" lang="ja-JP" altLang="en-US" dirty="0"/>
          </a:p>
        </p:txBody>
      </p:sp>
      <p:sp>
        <p:nvSpPr>
          <p:cNvPr id="3" name="コンテンツ プレースホルダー 2"/>
          <p:cNvSpPr>
            <a:spLocks noGrp="1"/>
          </p:cNvSpPr>
          <p:nvPr>
            <p:ph idx="1"/>
          </p:nvPr>
        </p:nvSpPr>
        <p:spPr/>
        <p:txBody>
          <a:bodyPr>
            <a:normAutofit/>
          </a:bodyPr>
          <a:lstStyle/>
          <a:p>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pPr marL="0" indent="0" algn="r">
              <a:buNone/>
            </a:pPr>
            <a:r>
              <a:rPr lang="en-US" altLang="ja-JP" sz="1800" dirty="0"/>
              <a:t>Diamond online (http://diamond.jp/articles/-/36755)</a:t>
            </a:r>
            <a:endParaRPr kumimoji="1" lang="ja-JP" altLang="en-US" sz="1800"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13</a:t>
            </a:fld>
            <a:endParaRPr kumimoji="1" lang="ja-JP" altLang="en-US"/>
          </a:p>
        </p:txBody>
      </p:sp>
      <p:pic>
        <p:nvPicPr>
          <p:cNvPr id="583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2743149"/>
            <a:ext cx="3983760" cy="2215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107158"/>
            <a:ext cx="28384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2511333"/>
            <a:ext cx="3941827" cy="2418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69951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b="1" dirty="0" smtClean="0">
                <a:latin typeface="HGP教科書体" panose="02020600000000000000" pitchFamily="18" charset="-128"/>
                <a:ea typeface="HGP教科書体" panose="02020600000000000000" pitchFamily="18" charset="-128"/>
              </a:rPr>
              <a:t>2. </a:t>
            </a:r>
            <a:r>
              <a:rPr kumimoji="1" lang="ja-JP" altLang="en-US" b="1" dirty="0" smtClean="0">
                <a:latin typeface="HGP教科書体" panose="02020600000000000000" pitchFamily="18" charset="-128"/>
                <a:ea typeface="HGP教科書体" panose="02020600000000000000" pitchFamily="18" charset="-128"/>
              </a:rPr>
              <a:t>アフリカを取り巻く現状</a:t>
            </a:r>
            <a:endParaRPr kumimoji="1" lang="ja-JP" altLang="en-US" b="1" dirty="0">
              <a:latin typeface="HGP教科書体" panose="02020600000000000000" pitchFamily="18" charset="-128"/>
              <a:ea typeface="HGP教科書体" panose="02020600000000000000" pitchFamily="18" charset="-128"/>
            </a:endParaRPr>
          </a:p>
        </p:txBody>
      </p:sp>
      <p:sp>
        <p:nvSpPr>
          <p:cNvPr id="3" name="コンテンツ プレースホルダー 2"/>
          <p:cNvSpPr>
            <a:spLocks noGrp="1"/>
          </p:cNvSpPr>
          <p:nvPr>
            <p:ph idx="1"/>
          </p:nvPr>
        </p:nvSpPr>
        <p:spPr/>
        <p:txBody>
          <a:bodyPr>
            <a:normAutofit/>
          </a:bodyPr>
          <a:lstStyle/>
          <a:p>
            <a:r>
              <a:rPr lang="ja-JP" altLang="en-US" sz="3500" b="1" dirty="0" smtClean="0">
                <a:latin typeface="HGP教科書体" pitchFamily="18" charset="-128"/>
                <a:ea typeface="HGP教科書体" pitchFamily="18" charset="-128"/>
              </a:rPr>
              <a:t>日本とアフリカ</a:t>
            </a:r>
            <a:endParaRPr lang="en-US" altLang="ja-JP" dirty="0">
              <a:latin typeface="HGP教科書体" panose="02020600000000000000" pitchFamily="18" charset="-128"/>
              <a:ea typeface="HGP教科書体" panose="02020600000000000000" pitchFamily="18" charset="-128"/>
            </a:endParaRPr>
          </a:p>
          <a:p>
            <a:pPr lvl="1"/>
            <a:r>
              <a:rPr lang="en-US" altLang="ja-JP" dirty="0" smtClean="0">
                <a:latin typeface="HGP教科書体" panose="02020600000000000000" pitchFamily="18" charset="-128"/>
                <a:ea typeface="HGP教科書体" panose="02020600000000000000" pitchFamily="18" charset="-128"/>
              </a:rPr>
              <a:t>2013</a:t>
            </a:r>
            <a:r>
              <a:rPr lang="ja-JP" altLang="en-US" dirty="0" smtClean="0">
                <a:latin typeface="HGP教科書体" panose="02020600000000000000" pitchFamily="18" charset="-128"/>
                <a:ea typeface="HGP教科書体" panose="02020600000000000000" pitchFamily="18" charset="-128"/>
              </a:rPr>
              <a:t>年</a:t>
            </a:r>
            <a:r>
              <a:rPr lang="en-US" altLang="ja-JP" dirty="0" smtClean="0">
                <a:latin typeface="HGP教科書体" panose="02020600000000000000" pitchFamily="18" charset="-128"/>
                <a:ea typeface="HGP教科書体" panose="02020600000000000000" pitchFamily="18" charset="-128"/>
              </a:rPr>
              <a:t>6</a:t>
            </a:r>
            <a:r>
              <a:rPr lang="ja-JP" altLang="en-US" dirty="0" smtClean="0">
                <a:latin typeface="HGP教科書体" panose="02020600000000000000" pitchFamily="18" charset="-128"/>
                <a:ea typeface="HGP教科書体" panose="02020600000000000000" pitchFamily="18" charset="-128"/>
              </a:rPr>
              <a:t>月</a:t>
            </a:r>
            <a:endParaRPr lang="en-US" altLang="ja-JP" dirty="0" smtClean="0">
              <a:latin typeface="HGP教科書体" panose="02020600000000000000" pitchFamily="18" charset="-128"/>
              <a:ea typeface="HGP教科書体" panose="02020600000000000000" pitchFamily="18" charset="-128"/>
            </a:endParaRPr>
          </a:p>
          <a:p>
            <a:pPr marL="457200" lvl="1" indent="0">
              <a:buNone/>
            </a:pPr>
            <a:r>
              <a:rPr lang="ja-JP" altLang="en-US" dirty="0" smtClean="0">
                <a:latin typeface="HGP教科書体" panose="02020600000000000000" pitchFamily="18" charset="-128"/>
                <a:ea typeface="HGP教科書体" panose="02020600000000000000" pitchFamily="18" charset="-128"/>
              </a:rPr>
              <a:t>第五回</a:t>
            </a:r>
            <a:r>
              <a:rPr lang="ja-JP" altLang="en-US" dirty="0">
                <a:latin typeface="HGP教科書体" panose="02020600000000000000" pitchFamily="18" charset="-128"/>
                <a:ea typeface="HGP教科書体" panose="02020600000000000000" pitchFamily="18" charset="-128"/>
              </a:rPr>
              <a:t>アフリカ開発</a:t>
            </a:r>
            <a:r>
              <a:rPr lang="ja-JP" altLang="en-US" dirty="0" smtClean="0">
                <a:latin typeface="HGP教科書体" panose="02020600000000000000" pitchFamily="18" charset="-128"/>
                <a:ea typeface="HGP教科書体" panose="02020600000000000000" pitchFamily="18" charset="-128"/>
              </a:rPr>
              <a:t>会議（</a:t>
            </a:r>
            <a:r>
              <a:rPr lang="en-US" altLang="ja-JP" dirty="0" err="1">
                <a:latin typeface="HGP教科書体" panose="02020600000000000000" pitchFamily="18" charset="-128"/>
                <a:ea typeface="HGP教科書体" panose="02020600000000000000" pitchFamily="18" charset="-128"/>
              </a:rPr>
              <a:t>TICADV</a:t>
            </a:r>
            <a:r>
              <a:rPr lang="ja-JP" altLang="en-US" dirty="0" smtClean="0">
                <a:latin typeface="HGP教科書体" panose="02020600000000000000" pitchFamily="18" charset="-128"/>
                <a:ea typeface="HGP教科書体" panose="02020600000000000000" pitchFamily="18" charset="-128"/>
              </a:rPr>
              <a:t>）</a:t>
            </a:r>
            <a:endParaRPr lang="en-US" altLang="ja-JP" dirty="0" smtClean="0">
              <a:latin typeface="HGP教科書体" panose="02020600000000000000" pitchFamily="18" charset="-128"/>
              <a:ea typeface="HGP教科書体" panose="02020600000000000000" pitchFamily="18" charset="-128"/>
            </a:endParaRPr>
          </a:p>
          <a:p>
            <a:pPr marL="857250" lvl="2" indent="0">
              <a:buNone/>
            </a:pPr>
            <a:r>
              <a:rPr lang="ja-JP" altLang="en-US" dirty="0" smtClean="0">
                <a:latin typeface="HGP教科書体" panose="02020600000000000000" pitchFamily="18" charset="-128"/>
                <a:ea typeface="HGP教科書体" panose="02020600000000000000" pitchFamily="18" charset="-128"/>
              </a:rPr>
              <a:t>安倍総理は早期</a:t>
            </a:r>
            <a:r>
              <a:rPr lang="ja-JP" altLang="en-US" dirty="0">
                <a:latin typeface="HGP教科書体" panose="02020600000000000000" pitchFamily="18" charset="-128"/>
                <a:ea typeface="HGP教科書体" panose="02020600000000000000" pitchFamily="18" charset="-128"/>
              </a:rPr>
              <a:t>のアフリカ</a:t>
            </a:r>
            <a:r>
              <a:rPr lang="ja-JP" altLang="en-US" dirty="0" smtClean="0">
                <a:latin typeface="HGP教科書体" panose="02020600000000000000" pitchFamily="18" charset="-128"/>
                <a:ea typeface="HGP教科書体" panose="02020600000000000000" pitchFamily="18" charset="-128"/>
              </a:rPr>
              <a:t>訪問を約束</a:t>
            </a:r>
            <a:endParaRPr lang="en-US" altLang="ja-JP" dirty="0" smtClean="0">
              <a:latin typeface="HGP教科書体" panose="02020600000000000000" pitchFamily="18" charset="-128"/>
              <a:ea typeface="HGP教科書体" panose="02020600000000000000" pitchFamily="18" charset="-128"/>
            </a:endParaRPr>
          </a:p>
          <a:p>
            <a:pPr lvl="1"/>
            <a:r>
              <a:rPr kumimoji="1" lang="en-US" altLang="ja-JP" dirty="0" smtClean="0">
                <a:latin typeface="HGP教科書体" panose="02020600000000000000" pitchFamily="18" charset="-128"/>
                <a:ea typeface="HGP教科書体" panose="02020600000000000000" pitchFamily="18" charset="-128"/>
              </a:rPr>
              <a:t>2014</a:t>
            </a:r>
            <a:r>
              <a:rPr kumimoji="1" lang="ja-JP" altLang="en-US" dirty="0" smtClean="0">
                <a:latin typeface="HGP教科書体" panose="02020600000000000000" pitchFamily="18" charset="-128"/>
                <a:ea typeface="HGP教科書体" panose="02020600000000000000" pitchFamily="18" charset="-128"/>
              </a:rPr>
              <a:t>年</a:t>
            </a:r>
            <a:r>
              <a:rPr kumimoji="1" lang="en-US" altLang="ja-JP" dirty="0" smtClean="0">
                <a:latin typeface="HGP教科書体" panose="02020600000000000000" pitchFamily="18" charset="-128"/>
                <a:ea typeface="HGP教科書体" panose="02020600000000000000" pitchFamily="18" charset="-128"/>
              </a:rPr>
              <a:t>1</a:t>
            </a:r>
            <a:r>
              <a:rPr kumimoji="1" lang="ja-JP" altLang="en-US" dirty="0" smtClean="0">
                <a:latin typeface="HGP教科書体" panose="02020600000000000000" pitchFamily="18" charset="-128"/>
                <a:ea typeface="HGP教科書体" panose="02020600000000000000" pitchFamily="18" charset="-128"/>
              </a:rPr>
              <a:t>月</a:t>
            </a:r>
            <a:endParaRPr kumimoji="1" lang="en-US" altLang="ja-JP" dirty="0" smtClean="0">
              <a:latin typeface="HGP教科書体" panose="02020600000000000000" pitchFamily="18" charset="-128"/>
              <a:ea typeface="HGP教科書体" panose="02020600000000000000" pitchFamily="18" charset="-128"/>
            </a:endParaRPr>
          </a:p>
          <a:p>
            <a:pPr marL="457200" lvl="1" indent="0">
              <a:buNone/>
            </a:pPr>
            <a:r>
              <a:rPr lang="ja-JP" altLang="en-US" dirty="0" smtClean="0">
                <a:latin typeface="HGP教科書体" panose="02020600000000000000" pitchFamily="18" charset="-128"/>
                <a:ea typeface="HGP教科書体" panose="02020600000000000000" pitchFamily="18" charset="-128"/>
              </a:rPr>
              <a:t>安倍総理、本格的</a:t>
            </a:r>
            <a:r>
              <a:rPr lang="ja-JP" altLang="en-US" dirty="0">
                <a:latin typeface="HGP教科書体" panose="02020600000000000000" pitchFamily="18" charset="-128"/>
                <a:ea typeface="HGP教科書体" panose="02020600000000000000" pitchFamily="18" charset="-128"/>
              </a:rPr>
              <a:t>なアフリカ</a:t>
            </a:r>
            <a:r>
              <a:rPr lang="ja-JP" altLang="en-US" dirty="0" smtClean="0">
                <a:latin typeface="HGP教科書体" panose="02020600000000000000" pitchFamily="18" charset="-128"/>
                <a:ea typeface="HGP教科書体" panose="02020600000000000000" pitchFamily="18" charset="-128"/>
              </a:rPr>
              <a:t>諸国歴訪</a:t>
            </a:r>
            <a:endParaRPr lang="en-US" altLang="ja-JP" dirty="0" smtClean="0">
              <a:latin typeface="HGP教科書体" panose="02020600000000000000" pitchFamily="18" charset="-128"/>
              <a:ea typeface="HGP教科書体" panose="02020600000000000000" pitchFamily="18" charset="-128"/>
            </a:endParaRPr>
          </a:p>
          <a:p>
            <a:pPr marL="857250" lvl="2" indent="0">
              <a:buNone/>
            </a:pPr>
            <a:r>
              <a:rPr lang="ja-JP" altLang="en-US" dirty="0" smtClean="0">
                <a:latin typeface="HGP教科書体" panose="02020600000000000000" pitchFamily="18" charset="-128"/>
                <a:ea typeface="HGP教科書体" panose="02020600000000000000" pitchFamily="18" charset="-128"/>
              </a:rPr>
              <a:t>「</a:t>
            </a:r>
            <a:r>
              <a:rPr lang="ja-JP" altLang="en-US" dirty="0">
                <a:latin typeface="HGP教科書体" panose="02020600000000000000" pitchFamily="18" charset="-128"/>
                <a:ea typeface="HGP教科書体" panose="02020600000000000000" pitchFamily="18" charset="-128"/>
              </a:rPr>
              <a:t>アフリカは日本外交にとってフロンティア</a:t>
            </a:r>
            <a:r>
              <a:rPr lang="ja-JP" altLang="en-US" dirty="0" smtClean="0">
                <a:latin typeface="HGP教科書体" panose="02020600000000000000" pitchFamily="18" charset="-128"/>
                <a:ea typeface="HGP教科書体" panose="02020600000000000000" pitchFamily="18" charset="-128"/>
              </a:rPr>
              <a:t>である」</a:t>
            </a:r>
            <a:endParaRPr lang="en-US" altLang="ja-JP" dirty="0" smtClean="0">
              <a:latin typeface="HGP教科書体" panose="02020600000000000000" pitchFamily="18" charset="-128"/>
              <a:ea typeface="HGP教科書体" panose="02020600000000000000" pitchFamily="18" charset="-128"/>
            </a:endParaRPr>
          </a:p>
          <a:p>
            <a:pPr marL="857250" lvl="2" indent="0">
              <a:buNone/>
            </a:pPr>
            <a:r>
              <a:rPr lang="ja-JP" altLang="en-US" dirty="0">
                <a:latin typeface="HGP教科書体" panose="02020600000000000000" pitchFamily="18" charset="-128"/>
                <a:ea typeface="HGP教科書体" panose="02020600000000000000" pitchFamily="18" charset="-128"/>
              </a:rPr>
              <a:t>「今後必要なら何度でもアフリカを</a:t>
            </a:r>
            <a:r>
              <a:rPr lang="ja-JP" altLang="en-US" dirty="0" smtClean="0">
                <a:latin typeface="HGP教科書体" panose="02020600000000000000" pitchFamily="18" charset="-128"/>
                <a:ea typeface="HGP教科書体" panose="02020600000000000000" pitchFamily="18" charset="-128"/>
              </a:rPr>
              <a:t>訪ねたい」</a:t>
            </a:r>
            <a:endParaRPr lang="en-US" altLang="ja-JP" dirty="0" smtClean="0">
              <a:latin typeface="HGP教科書体" panose="02020600000000000000" pitchFamily="18" charset="-128"/>
              <a:ea typeface="HGP教科書体" panose="02020600000000000000" pitchFamily="18" charset="-128"/>
            </a:endParaRPr>
          </a:p>
          <a:p>
            <a:pPr marL="457200" lvl="1" indent="0">
              <a:buNone/>
            </a:pPr>
            <a:endParaRPr kumimoji="1" lang="ja-JP" altLang="en-US" dirty="0">
              <a:latin typeface="HGP教科書体" panose="02020600000000000000" pitchFamily="18" charset="-128"/>
              <a:ea typeface="HGP教科書体" panose="02020600000000000000" pitchFamily="18" charset="-128"/>
            </a:endParaRPr>
          </a:p>
        </p:txBody>
      </p:sp>
      <p:sp>
        <p:nvSpPr>
          <p:cNvPr id="4" name="日付プレースホルダー 3"/>
          <p:cNvSpPr>
            <a:spLocks noGrp="1"/>
          </p:cNvSpPr>
          <p:nvPr>
            <p:ph type="dt" sz="half" idx="10"/>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7952988-741F-4F77-9868-90F4FC736EAC}" type="slidenum">
              <a:rPr kumimoji="1" lang="ja-JP" altLang="en-US" smtClean="0"/>
              <a:pPr/>
              <a:t>14</a:t>
            </a:fld>
            <a:endParaRPr kumimoji="1" lang="ja-JP" alt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266" y="1268760"/>
            <a:ext cx="2708230"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Location of  Togo  (dark blue)– in Africa  (light blue &amp; dark grey)– in the African Union  (light blue)">
            <a:hlinkClick r:id="rId4" tooltip="Location of  Togo  (dark blue)– in Africa  (light blue &amp; dark grey)– in the African Union  (light blu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5246" y="3955503"/>
            <a:ext cx="2381250" cy="220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4958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b="1" dirty="0" smtClean="0">
                <a:latin typeface="HGP教科書体" panose="02020600000000000000" pitchFamily="18" charset="-128"/>
                <a:ea typeface="HGP教科書体" panose="02020600000000000000" pitchFamily="18" charset="-128"/>
              </a:rPr>
              <a:t>3. </a:t>
            </a:r>
            <a:r>
              <a:rPr lang="ja-JP" altLang="en-US" b="1" dirty="0" smtClean="0">
                <a:latin typeface="HGP教科書体" panose="02020600000000000000" pitchFamily="18" charset="-128"/>
                <a:ea typeface="HGP教科書体" panose="02020600000000000000" pitchFamily="18" charset="-128"/>
              </a:rPr>
              <a:t>トーゴ</a:t>
            </a:r>
            <a:endParaRPr kumimoji="1" lang="ja-JP" altLang="en-US" b="1" dirty="0">
              <a:latin typeface="HGP教科書体" panose="02020600000000000000" pitchFamily="18" charset="-128"/>
              <a:ea typeface="HGP教科書体" panose="02020600000000000000" pitchFamily="18" charset="-128"/>
            </a:endParaRPr>
          </a:p>
        </p:txBody>
      </p:sp>
      <p:sp>
        <p:nvSpPr>
          <p:cNvPr id="3" name="コンテンツ プレースホルダー 2"/>
          <p:cNvSpPr>
            <a:spLocks noGrp="1"/>
          </p:cNvSpPr>
          <p:nvPr>
            <p:ph idx="1"/>
          </p:nvPr>
        </p:nvSpPr>
        <p:spPr/>
        <p:txBody>
          <a:bodyPr>
            <a:normAutofit fontScale="77500" lnSpcReduction="20000"/>
          </a:bodyPr>
          <a:lstStyle/>
          <a:p>
            <a:r>
              <a:rPr lang="en-US" altLang="ja-JP" sz="3500" b="1" dirty="0" smtClean="0">
                <a:latin typeface="HGP教科書体" pitchFamily="18" charset="-128"/>
                <a:ea typeface="HGP教科書体" pitchFamily="18" charset="-128"/>
              </a:rPr>
              <a:t>5</a:t>
            </a:r>
            <a:r>
              <a:rPr lang="ja-JP" altLang="en-US" sz="3500" b="1" dirty="0" smtClean="0">
                <a:latin typeface="HGP教科書体" pitchFamily="18" charset="-128"/>
                <a:ea typeface="HGP教科書体" pitchFamily="18" charset="-128"/>
              </a:rPr>
              <a:t>歳未満児死亡率：</a:t>
            </a:r>
            <a:r>
              <a:rPr lang="en-US" altLang="ja-JP" sz="3500" b="1" dirty="0" smtClean="0">
                <a:latin typeface="HGP教科書体" pitchFamily="18" charset="-128"/>
                <a:ea typeface="HGP教科書体" pitchFamily="18" charset="-128"/>
              </a:rPr>
              <a:t>1000</a:t>
            </a:r>
            <a:r>
              <a:rPr lang="ja-JP" altLang="en-US" sz="3500" b="1" dirty="0" smtClean="0">
                <a:latin typeface="HGP教科書体" pitchFamily="18" charset="-128"/>
                <a:ea typeface="HGP教科書体" pitchFamily="18" charset="-128"/>
              </a:rPr>
              <a:t>人当たり</a:t>
            </a:r>
            <a:r>
              <a:rPr lang="en-US" altLang="ja-JP" sz="3500" b="1" dirty="0" smtClean="0">
                <a:latin typeface="HGP教科書体" pitchFamily="18" charset="-128"/>
                <a:ea typeface="HGP教科書体" pitchFamily="18" charset="-128"/>
              </a:rPr>
              <a:t>110</a:t>
            </a:r>
            <a:r>
              <a:rPr lang="ja-JP" altLang="en-US" sz="3500" b="1" dirty="0" smtClean="0">
                <a:latin typeface="HGP教科書体" pitchFamily="18" charset="-128"/>
                <a:ea typeface="HGP教科書体" pitchFamily="18" charset="-128"/>
              </a:rPr>
              <a:t>人</a:t>
            </a:r>
            <a:endParaRPr lang="en-US" altLang="ja-JP" sz="3500" b="1" dirty="0" smtClean="0">
              <a:latin typeface="HGP教科書体" pitchFamily="18" charset="-128"/>
              <a:ea typeface="HGP教科書体" pitchFamily="18" charset="-128"/>
            </a:endParaRPr>
          </a:p>
          <a:p>
            <a:pPr marL="457200" lvl="1" indent="0">
              <a:buNone/>
            </a:pPr>
            <a:r>
              <a:rPr lang="ja-JP" altLang="en-US" sz="3100" dirty="0" smtClean="0">
                <a:latin typeface="HGP教科書体" pitchFamily="18" charset="-128"/>
                <a:ea typeface="HGP教科書体" pitchFamily="18" charset="-128"/>
              </a:rPr>
              <a:t>→世界</a:t>
            </a:r>
            <a:r>
              <a:rPr lang="en-US" altLang="ja-JP" sz="3100" dirty="0" smtClean="0">
                <a:latin typeface="HGP教科書体" pitchFamily="18" charset="-128"/>
                <a:ea typeface="HGP教科書体" pitchFamily="18" charset="-128"/>
              </a:rPr>
              <a:t>19</a:t>
            </a:r>
            <a:r>
              <a:rPr lang="ja-JP" altLang="en-US" sz="3100" dirty="0" smtClean="0">
                <a:latin typeface="HGP教科書体" pitchFamily="18" charset="-128"/>
                <a:ea typeface="HGP教科書体" pitchFamily="18" charset="-128"/>
              </a:rPr>
              <a:t>位</a:t>
            </a:r>
            <a:endParaRPr lang="en-US" altLang="ja-JP" sz="3100" dirty="0" smtClean="0">
              <a:latin typeface="HGP教科書体" pitchFamily="18" charset="-128"/>
              <a:ea typeface="HGP教科書体" pitchFamily="18" charset="-128"/>
            </a:endParaRPr>
          </a:p>
          <a:p>
            <a:r>
              <a:rPr lang="ja-JP" altLang="en-US" sz="3500" b="1" dirty="0">
                <a:latin typeface="HGP教科書体" pitchFamily="18" charset="-128"/>
                <a:ea typeface="HGP教科書体" pitchFamily="18" charset="-128"/>
              </a:rPr>
              <a:t>改善された水源</a:t>
            </a:r>
            <a:r>
              <a:rPr lang="ja-JP" altLang="en-US" sz="3500" b="1" dirty="0" smtClean="0">
                <a:latin typeface="HGP教科書体" pitchFamily="18" charset="-128"/>
                <a:ea typeface="HGP教科書体" pitchFamily="18" charset="-128"/>
              </a:rPr>
              <a:t>利用者：</a:t>
            </a:r>
            <a:endParaRPr lang="en-US" altLang="ja-JP" sz="3500" b="1" dirty="0" smtClean="0">
              <a:latin typeface="HGP教科書体" pitchFamily="18" charset="-128"/>
              <a:ea typeface="HGP教科書体" pitchFamily="18" charset="-128"/>
            </a:endParaRPr>
          </a:p>
          <a:p>
            <a:pPr marL="457200" lvl="1" indent="0">
              <a:buNone/>
            </a:pPr>
            <a:r>
              <a:rPr lang="en-US" altLang="ja-JP" sz="3100" dirty="0">
                <a:latin typeface="HGP教科書体" pitchFamily="18" charset="-128"/>
                <a:ea typeface="HGP教科書体" pitchFamily="18" charset="-128"/>
              </a:rPr>
              <a:t>61</a:t>
            </a:r>
            <a:r>
              <a:rPr lang="en-US" altLang="ja-JP" sz="3100" dirty="0" smtClean="0">
                <a:latin typeface="HGP教科書体" pitchFamily="18" charset="-128"/>
                <a:ea typeface="HGP教科書体" pitchFamily="18" charset="-128"/>
              </a:rPr>
              <a:t>%(</a:t>
            </a:r>
            <a:r>
              <a:rPr lang="ja-JP" altLang="en-US" sz="3100" dirty="0" smtClean="0">
                <a:latin typeface="HGP教科書体" pitchFamily="18" charset="-128"/>
                <a:ea typeface="HGP教科書体" pitchFamily="18" charset="-128"/>
              </a:rPr>
              <a:t>都市</a:t>
            </a:r>
            <a:r>
              <a:rPr lang="en-US" altLang="ja-JP" sz="3100" dirty="0" smtClean="0">
                <a:latin typeface="HGP教科書体" pitchFamily="18" charset="-128"/>
                <a:ea typeface="HGP教科書体" pitchFamily="18" charset="-128"/>
              </a:rPr>
              <a:t>89%</a:t>
            </a:r>
            <a:r>
              <a:rPr lang="ja-JP" altLang="en-US" sz="3100" dirty="0" err="1" smtClean="0">
                <a:latin typeface="HGP教科書体" pitchFamily="18" charset="-128"/>
                <a:ea typeface="HGP教科書体" pitchFamily="18" charset="-128"/>
              </a:rPr>
              <a:t>、</a:t>
            </a:r>
            <a:r>
              <a:rPr lang="ja-JP" altLang="en-US" sz="3100" dirty="0" smtClean="0">
                <a:latin typeface="HGP教科書体" pitchFamily="18" charset="-128"/>
                <a:ea typeface="HGP教科書体" pitchFamily="18" charset="-128"/>
              </a:rPr>
              <a:t>農村</a:t>
            </a:r>
            <a:r>
              <a:rPr lang="en-US" altLang="ja-JP" sz="3100" dirty="0" smtClean="0">
                <a:latin typeface="HGP教科書体" pitchFamily="18" charset="-128"/>
                <a:ea typeface="HGP教科書体" pitchFamily="18" charset="-128"/>
              </a:rPr>
              <a:t>40%)</a:t>
            </a:r>
          </a:p>
          <a:p>
            <a:r>
              <a:rPr lang="ja-JP" altLang="en-US" sz="3500" b="1" dirty="0">
                <a:latin typeface="HGP教科書体" pitchFamily="18" charset="-128"/>
                <a:ea typeface="HGP教科書体" pitchFamily="18" charset="-128"/>
              </a:rPr>
              <a:t>改善された衛生施設</a:t>
            </a:r>
            <a:r>
              <a:rPr lang="ja-JP" altLang="en-US" sz="3500" b="1" dirty="0" smtClean="0">
                <a:latin typeface="HGP教科書体" pitchFamily="18" charset="-128"/>
                <a:ea typeface="HGP教科書体" pitchFamily="18" charset="-128"/>
              </a:rPr>
              <a:t>利用者：</a:t>
            </a:r>
            <a:endParaRPr lang="en-US" altLang="ja-JP" sz="3500" b="1" dirty="0" smtClean="0">
              <a:latin typeface="HGP教科書体" pitchFamily="18" charset="-128"/>
              <a:ea typeface="HGP教科書体" pitchFamily="18" charset="-128"/>
            </a:endParaRPr>
          </a:p>
          <a:p>
            <a:pPr marL="457200" lvl="1" indent="0">
              <a:buNone/>
            </a:pPr>
            <a:r>
              <a:rPr lang="en-US" altLang="ja-JP" sz="3100" dirty="0">
                <a:latin typeface="HGP教科書体" pitchFamily="18" charset="-128"/>
                <a:ea typeface="HGP教科書体" pitchFamily="18" charset="-128"/>
              </a:rPr>
              <a:t>13</a:t>
            </a:r>
            <a:r>
              <a:rPr lang="en-US" altLang="ja-JP" sz="3100" dirty="0" smtClean="0">
                <a:latin typeface="HGP教科書体" pitchFamily="18" charset="-128"/>
                <a:ea typeface="HGP教科書体" pitchFamily="18" charset="-128"/>
              </a:rPr>
              <a:t>%(</a:t>
            </a:r>
            <a:r>
              <a:rPr lang="ja-JP" altLang="en-US" sz="3100" dirty="0" smtClean="0">
                <a:latin typeface="HGP教科書体" pitchFamily="18" charset="-128"/>
                <a:ea typeface="HGP教科書体" pitchFamily="18" charset="-128"/>
              </a:rPr>
              <a:t>都市</a:t>
            </a:r>
            <a:r>
              <a:rPr lang="en-US" altLang="ja-JP" sz="3100" dirty="0" smtClean="0">
                <a:latin typeface="HGP教科書体" pitchFamily="18" charset="-128"/>
                <a:ea typeface="HGP教科書体" pitchFamily="18" charset="-128"/>
              </a:rPr>
              <a:t>26%</a:t>
            </a:r>
            <a:r>
              <a:rPr lang="ja-JP" altLang="en-US" sz="3100" dirty="0" err="1" smtClean="0">
                <a:latin typeface="HGP教科書体" pitchFamily="18" charset="-128"/>
                <a:ea typeface="HGP教科書体" pitchFamily="18" charset="-128"/>
              </a:rPr>
              <a:t>、</a:t>
            </a:r>
            <a:r>
              <a:rPr lang="ja-JP" altLang="en-US" sz="3100" dirty="0" smtClean="0">
                <a:latin typeface="HGP教科書体" pitchFamily="18" charset="-128"/>
                <a:ea typeface="HGP教科書体" pitchFamily="18" charset="-128"/>
              </a:rPr>
              <a:t>農村</a:t>
            </a:r>
            <a:r>
              <a:rPr lang="en-US" altLang="ja-JP" sz="3100" dirty="0" smtClean="0">
                <a:latin typeface="HGP教科書体" pitchFamily="18" charset="-128"/>
                <a:ea typeface="HGP教科書体" pitchFamily="18" charset="-128"/>
              </a:rPr>
              <a:t>3%)</a:t>
            </a:r>
          </a:p>
          <a:p>
            <a:r>
              <a:rPr lang="ja-JP" altLang="en-US" sz="3500" b="1" dirty="0" smtClean="0">
                <a:latin typeface="HGP教科書体" pitchFamily="18" charset="-128"/>
                <a:ea typeface="HGP教科書体" pitchFamily="18" charset="-128"/>
              </a:rPr>
              <a:t>成人識字率：</a:t>
            </a:r>
            <a:r>
              <a:rPr lang="en-US" altLang="ja-JP" sz="3500" b="1" dirty="0" smtClean="0">
                <a:latin typeface="HGP教科書体" pitchFamily="18" charset="-128"/>
                <a:ea typeface="HGP教科書体" pitchFamily="18" charset="-128"/>
              </a:rPr>
              <a:t>57%</a:t>
            </a:r>
          </a:p>
          <a:p>
            <a:r>
              <a:rPr lang="ja-JP" altLang="en-US" sz="3500" b="1" dirty="0">
                <a:latin typeface="HGP教科書体" pitchFamily="18" charset="-128"/>
                <a:ea typeface="HGP教科書体" pitchFamily="18" charset="-128"/>
              </a:rPr>
              <a:t>初等</a:t>
            </a:r>
            <a:r>
              <a:rPr lang="ja-JP" altLang="en-US" sz="3500" b="1" dirty="0" smtClean="0">
                <a:latin typeface="HGP教科書体" pitchFamily="18" charset="-128"/>
                <a:ea typeface="HGP教科書体" pitchFamily="18" charset="-128"/>
              </a:rPr>
              <a:t>教育就学率</a:t>
            </a:r>
            <a:endParaRPr lang="en-US" altLang="ja-JP" sz="3500" b="1" dirty="0" smtClean="0">
              <a:latin typeface="HGP教科書体" pitchFamily="18" charset="-128"/>
              <a:ea typeface="HGP教科書体" pitchFamily="18" charset="-128"/>
            </a:endParaRPr>
          </a:p>
          <a:p>
            <a:pPr lvl="1"/>
            <a:r>
              <a:rPr lang="ja-JP" altLang="en-US" sz="3100" dirty="0" smtClean="0">
                <a:latin typeface="HGP教科書体" pitchFamily="18" charset="-128"/>
                <a:ea typeface="HGP教科書体" pitchFamily="18" charset="-128"/>
              </a:rPr>
              <a:t>純就学率：</a:t>
            </a:r>
            <a:r>
              <a:rPr lang="en-US" altLang="ja-JP" sz="3100" dirty="0" smtClean="0">
                <a:latin typeface="HGP教科書体" pitchFamily="18" charset="-128"/>
                <a:ea typeface="HGP教科書体" pitchFamily="18" charset="-128"/>
              </a:rPr>
              <a:t>94%</a:t>
            </a:r>
          </a:p>
          <a:p>
            <a:pPr lvl="1"/>
            <a:r>
              <a:rPr kumimoji="1" lang="ja-JP" altLang="en-US" sz="3100" dirty="0" smtClean="0">
                <a:latin typeface="HGP教科書体" panose="02020600000000000000" pitchFamily="18" charset="-128"/>
                <a:ea typeface="HGP教科書体" panose="02020600000000000000" pitchFamily="18" charset="-128"/>
              </a:rPr>
              <a:t>総就学率：男</a:t>
            </a:r>
            <a:r>
              <a:rPr kumimoji="1" lang="en-US" altLang="ja-JP" sz="3100" dirty="0" smtClean="0">
                <a:latin typeface="HGP教科書体" panose="02020600000000000000" pitchFamily="18" charset="-128"/>
                <a:ea typeface="HGP教科書体" panose="02020600000000000000" pitchFamily="18" charset="-128"/>
              </a:rPr>
              <a:t>147%</a:t>
            </a:r>
            <a:r>
              <a:rPr kumimoji="1" lang="ja-JP" altLang="en-US" sz="3100" dirty="0" err="1" smtClean="0">
                <a:latin typeface="HGP教科書体" panose="02020600000000000000" pitchFamily="18" charset="-128"/>
                <a:ea typeface="HGP教科書体" panose="02020600000000000000" pitchFamily="18" charset="-128"/>
              </a:rPr>
              <a:t>、</a:t>
            </a:r>
            <a:r>
              <a:rPr kumimoji="1" lang="ja-JP" altLang="en-US" sz="3100" dirty="0" smtClean="0">
                <a:latin typeface="HGP教科書体" panose="02020600000000000000" pitchFamily="18" charset="-128"/>
                <a:ea typeface="HGP教科書体" panose="02020600000000000000" pitchFamily="18" charset="-128"/>
              </a:rPr>
              <a:t>女</a:t>
            </a:r>
            <a:r>
              <a:rPr kumimoji="1" lang="en-US" altLang="ja-JP" sz="3100" dirty="0" smtClean="0">
                <a:latin typeface="HGP教科書体" panose="02020600000000000000" pitchFamily="18" charset="-128"/>
                <a:ea typeface="HGP教科書体" panose="02020600000000000000" pitchFamily="18" charset="-128"/>
              </a:rPr>
              <a:t>132%</a:t>
            </a:r>
          </a:p>
          <a:p>
            <a:pPr marL="457200" lvl="1" indent="0" algn="r">
              <a:buNone/>
            </a:pPr>
            <a:r>
              <a:rPr lang="en-US" altLang="ja-JP" dirty="0">
                <a:latin typeface="HGP教科書体" panose="02020600000000000000" pitchFamily="18" charset="-128"/>
                <a:ea typeface="HGP教科書体" panose="02020600000000000000" pitchFamily="18" charset="-128"/>
              </a:rPr>
              <a:t>(</a:t>
            </a:r>
            <a:r>
              <a:rPr lang="ja-JP" altLang="en-US" dirty="0">
                <a:latin typeface="HGP教科書体" panose="02020600000000000000" pitchFamily="18" charset="-128"/>
                <a:ea typeface="HGP教科書体" panose="02020600000000000000" pitchFamily="18" charset="-128"/>
              </a:rPr>
              <a:t>世界子供</a:t>
            </a:r>
            <a:r>
              <a:rPr lang="ja-JP" altLang="en-US" dirty="0" smtClean="0">
                <a:latin typeface="HGP教科書体" panose="02020600000000000000" pitchFamily="18" charset="-128"/>
                <a:ea typeface="HGP教科書体" panose="02020600000000000000" pitchFamily="18" charset="-128"/>
              </a:rPr>
              <a:t>白書</a:t>
            </a:r>
            <a:r>
              <a:rPr lang="en-US" altLang="ja-JP" dirty="0" smtClean="0">
                <a:latin typeface="HGP教科書体" panose="02020600000000000000" pitchFamily="18" charset="-128"/>
                <a:ea typeface="HGP教科書体" panose="02020600000000000000" pitchFamily="18" charset="-128"/>
              </a:rPr>
              <a:t>2013)</a:t>
            </a:r>
            <a:endParaRPr kumimoji="1" lang="ja-JP" altLang="en-US" dirty="0">
              <a:latin typeface="HGP教科書体" panose="02020600000000000000" pitchFamily="18" charset="-128"/>
              <a:ea typeface="HGP教科書体" panose="02020600000000000000" pitchFamily="18" charset="-128"/>
            </a:endParaRPr>
          </a:p>
        </p:txBody>
      </p:sp>
      <p:sp>
        <p:nvSpPr>
          <p:cNvPr id="4" name="日付プレースホルダー 3"/>
          <p:cNvSpPr>
            <a:spLocks noGrp="1"/>
          </p:cNvSpPr>
          <p:nvPr>
            <p:ph type="dt" sz="half" idx="10"/>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7952988-741F-4F77-9868-90F4FC736EAC}" type="slidenum">
              <a:rPr kumimoji="1" lang="ja-JP" altLang="en-US" smtClean="0"/>
              <a:pPr/>
              <a:t>15</a:t>
            </a:fld>
            <a:endParaRPr kumimoji="1" lang="ja-JP" altLang="en-US"/>
          </a:p>
        </p:txBody>
      </p:sp>
      <p:grpSp>
        <p:nvGrpSpPr>
          <p:cNvPr id="5" name="グループ化 4"/>
          <p:cNvGrpSpPr/>
          <p:nvPr/>
        </p:nvGrpSpPr>
        <p:grpSpPr>
          <a:xfrm>
            <a:off x="5548824" y="2376457"/>
            <a:ext cx="3456223" cy="2874725"/>
            <a:chOff x="1347290" y="4261232"/>
            <a:chExt cx="3456223" cy="2874725"/>
          </a:xfrm>
        </p:grpSpPr>
        <p:pic>
          <p:nvPicPr>
            <p:cNvPr id="8" name="Picture 4" descr="http://upload.wikimedia.org/wikipedia/commons/thumb/0/0b/Togo-CIA_WFB_Map.png/220px-Togo-CIA_WFB_Map.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233" y="4348049"/>
              <a:ext cx="2095500" cy="225742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グループ化 8"/>
            <p:cNvGrpSpPr/>
            <p:nvPr/>
          </p:nvGrpSpPr>
          <p:grpSpPr>
            <a:xfrm>
              <a:off x="2555776" y="6165304"/>
              <a:ext cx="1965600" cy="970653"/>
              <a:chOff x="7380312" y="6170038"/>
              <a:chExt cx="1965600" cy="970653"/>
            </a:xfrm>
          </p:grpSpPr>
          <p:sp>
            <p:nvSpPr>
              <p:cNvPr id="10" name="フローチャート : 結合子 9"/>
              <p:cNvSpPr/>
              <p:nvPr/>
            </p:nvSpPr>
            <p:spPr>
              <a:xfrm>
                <a:off x="7829877" y="6170038"/>
                <a:ext cx="247140" cy="221286"/>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8"/>
              <p:cNvSpPr txBox="1"/>
              <p:nvPr/>
            </p:nvSpPr>
            <p:spPr>
              <a:xfrm>
                <a:off x="7380312" y="6435841"/>
                <a:ext cx="1965600" cy="7048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1800" b="1" dirty="0" err="1"/>
                  <a:t>Lomé</a:t>
                </a:r>
                <a:r>
                  <a:rPr lang="en-US" altLang="ja-JP" sz="1800" b="1" dirty="0" smtClean="0"/>
                  <a:t>(Capital)</a:t>
                </a:r>
                <a:endParaRPr kumimoji="1" lang="ja-JP" altLang="en-US" sz="1800" b="1" dirty="0"/>
              </a:p>
            </p:txBody>
          </p:sp>
        </p:grpSp>
        <p:sp>
          <p:nvSpPr>
            <p:cNvPr id="12" name="テキスト ボックス 8"/>
            <p:cNvSpPr txBox="1"/>
            <p:nvPr/>
          </p:nvSpPr>
          <p:spPr>
            <a:xfrm>
              <a:off x="1347290" y="5179829"/>
              <a:ext cx="1965600" cy="7048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2400" b="1" i="1" dirty="0"/>
                <a:t>Ghana</a:t>
              </a:r>
              <a:endParaRPr kumimoji="1" lang="ja-JP" altLang="en-US" sz="2400" b="1" i="1" dirty="0"/>
            </a:p>
          </p:txBody>
        </p:sp>
        <p:sp>
          <p:nvSpPr>
            <p:cNvPr id="13" name="テキスト ボックス 8"/>
            <p:cNvSpPr txBox="1"/>
            <p:nvPr/>
          </p:nvSpPr>
          <p:spPr>
            <a:xfrm>
              <a:off x="2837913" y="5363099"/>
              <a:ext cx="1965600" cy="7048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2400" b="1" i="1" dirty="0"/>
                <a:t>Benin</a:t>
              </a:r>
              <a:endParaRPr kumimoji="1" lang="ja-JP" altLang="en-US" sz="2400" b="1" i="1" dirty="0"/>
            </a:p>
          </p:txBody>
        </p:sp>
        <p:sp>
          <p:nvSpPr>
            <p:cNvPr id="14" name="テキスト ボックス 8"/>
            <p:cNvSpPr txBox="1"/>
            <p:nvPr/>
          </p:nvSpPr>
          <p:spPr>
            <a:xfrm>
              <a:off x="1940898" y="4261232"/>
              <a:ext cx="2219025" cy="7048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sz="2400" b="1" i="1" dirty="0"/>
                <a:t>Burkina Faso</a:t>
              </a:r>
              <a:endParaRPr kumimoji="1" lang="ja-JP" altLang="en-US" sz="2400" b="1" i="1" dirty="0"/>
            </a:p>
          </p:txBody>
        </p:sp>
      </p:grpSp>
    </p:spTree>
    <p:extLst>
      <p:ext uri="{BB962C8B-B14F-4D97-AF65-F5344CB8AC3E}">
        <p14:creationId xmlns:p14="http://schemas.microsoft.com/office/powerpoint/2010/main" val="475902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b="1" dirty="0" smtClean="0">
                <a:latin typeface="HGP教科書体" panose="02020600000000000000" pitchFamily="18" charset="-128"/>
                <a:ea typeface="HGP教科書体" panose="02020600000000000000" pitchFamily="18" charset="-128"/>
              </a:rPr>
              <a:t>3. </a:t>
            </a:r>
            <a:r>
              <a:rPr lang="ja-JP" altLang="en-US" b="1" dirty="0" smtClean="0">
                <a:latin typeface="HGP教科書体" panose="02020600000000000000" pitchFamily="18" charset="-128"/>
                <a:ea typeface="HGP教科書体" panose="02020600000000000000" pitchFamily="18" charset="-128"/>
              </a:rPr>
              <a:t>トーゴ</a:t>
            </a:r>
            <a:endParaRPr kumimoji="1" lang="ja-JP" altLang="en-US" b="1" dirty="0">
              <a:latin typeface="HGP教科書体" panose="02020600000000000000" pitchFamily="18" charset="-128"/>
              <a:ea typeface="HGP教科書体" panose="02020600000000000000" pitchFamily="18" charset="-128"/>
            </a:endParaRPr>
          </a:p>
        </p:txBody>
      </p:sp>
      <p:sp>
        <p:nvSpPr>
          <p:cNvPr id="3" name="コンテンツ プレースホルダー 2"/>
          <p:cNvSpPr>
            <a:spLocks noGrp="1"/>
          </p:cNvSpPr>
          <p:nvPr>
            <p:ph idx="1"/>
          </p:nvPr>
        </p:nvSpPr>
        <p:spPr/>
        <p:txBody>
          <a:bodyPr>
            <a:normAutofit/>
          </a:bodyPr>
          <a:lstStyle/>
          <a:p>
            <a:pPr marL="342900" lvl="1" indent="-342900">
              <a:buClr>
                <a:schemeClr val="accent1"/>
              </a:buClr>
              <a:buSzPct val="75000"/>
            </a:pPr>
            <a:r>
              <a:rPr lang="en-US" altLang="ja-JP" sz="3100" b="1" dirty="0">
                <a:latin typeface="HGP教科書体" pitchFamily="18" charset="-128"/>
                <a:ea typeface="HGP教科書体" pitchFamily="18" charset="-128"/>
              </a:rPr>
              <a:t>2011</a:t>
            </a:r>
            <a:r>
              <a:rPr lang="ja-JP" altLang="en-US" sz="3100" b="1" dirty="0">
                <a:latin typeface="HGP教科書体" pitchFamily="18" charset="-128"/>
                <a:ea typeface="HGP教科書体" pitchFamily="18" charset="-128"/>
              </a:rPr>
              <a:t>年</a:t>
            </a:r>
            <a:r>
              <a:rPr lang="en-US" altLang="ja-JP" sz="3100" b="1" dirty="0">
                <a:latin typeface="HGP教科書体" pitchFamily="18" charset="-128"/>
                <a:ea typeface="HGP教科書体" pitchFamily="18" charset="-128"/>
              </a:rPr>
              <a:t>6</a:t>
            </a:r>
            <a:r>
              <a:rPr lang="ja-JP" altLang="en-US" sz="3100" b="1" dirty="0">
                <a:latin typeface="HGP教科書体" pitchFamily="18" charset="-128"/>
                <a:ea typeface="HGP教科書体" pitchFamily="18" charset="-128"/>
              </a:rPr>
              <a:t>月、</a:t>
            </a:r>
            <a:r>
              <a:rPr lang="en-US" altLang="ja-JP" sz="3100" b="1" dirty="0">
                <a:latin typeface="HGP教科書体" pitchFamily="18" charset="-128"/>
                <a:ea typeface="HGP教科書体" pitchFamily="18" charset="-128"/>
              </a:rPr>
              <a:t>2013</a:t>
            </a:r>
            <a:r>
              <a:rPr lang="ja-JP" altLang="en-US" sz="3100" b="1" dirty="0">
                <a:latin typeface="HGP教科書体" pitchFamily="18" charset="-128"/>
                <a:ea typeface="HGP教科書体" pitchFamily="18" charset="-128"/>
              </a:rPr>
              <a:t>年</a:t>
            </a:r>
            <a:r>
              <a:rPr lang="en-US" altLang="ja-JP" sz="3100" b="1" dirty="0">
                <a:latin typeface="HGP教科書体" pitchFamily="18" charset="-128"/>
                <a:ea typeface="HGP教科書体" pitchFamily="18" charset="-128"/>
              </a:rPr>
              <a:t>6</a:t>
            </a:r>
            <a:r>
              <a:rPr lang="ja-JP" altLang="en-US" sz="3100" b="1" dirty="0">
                <a:latin typeface="HGP教科書体" pitchFamily="18" charset="-128"/>
                <a:ea typeface="HGP教科書体" pitchFamily="18" charset="-128"/>
              </a:rPr>
              <a:t>月</a:t>
            </a:r>
            <a:endParaRPr lang="en-US" altLang="ja-JP" sz="3100" b="1" dirty="0">
              <a:latin typeface="HGP教科書体" pitchFamily="18" charset="-128"/>
              <a:ea typeface="HGP教科書体" pitchFamily="18" charset="-128"/>
            </a:endParaRPr>
          </a:p>
          <a:p>
            <a:pPr lvl="1"/>
            <a:r>
              <a:rPr lang="ja-JP" altLang="en-US" sz="3100" b="1" dirty="0" smtClean="0">
                <a:latin typeface="HGP教科書体" pitchFamily="18" charset="-128"/>
                <a:ea typeface="HGP教科書体" pitchFamily="18" charset="-128"/>
              </a:rPr>
              <a:t>トーゴ大統領来日</a:t>
            </a:r>
            <a:endParaRPr lang="en-US" altLang="ja-JP" sz="3100" b="1" dirty="0" smtClean="0">
              <a:latin typeface="HGP教科書体" pitchFamily="18" charset="-128"/>
              <a:ea typeface="HGP教科書体" pitchFamily="18" charset="-128"/>
            </a:endParaRPr>
          </a:p>
          <a:p>
            <a:pPr marL="457200" lvl="1" indent="0">
              <a:buNone/>
            </a:pPr>
            <a:endParaRPr lang="en-US" altLang="ja-JP" b="1" dirty="0">
              <a:latin typeface="HGP教科書体" panose="02020600000000000000" pitchFamily="18" charset="-128"/>
              <a:ea typeface="HGP教科書体" panose="02020600000000000000" pitchFamily="18" charset="-128"/>
            </a:endParaRPr>
          </a:p>
        </p:txBody>
      </p:sp>
      <p:sp>
        <p:nvSpPr>
          <p:cNvPr id="4" name="日付プレースホルダー 3"/>
          <p:cNvSpPr>
            <a:spLocks noGrp="1"/>
          </p:cNvSpPr>
          <p:nvPr>
            <p:ph type="dt" sz="half" idx="10"/>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7952988-741F-4F77-9868-90F4FC736EAC}" type="slidenum">
              <a:rPr kumimoji="1" lang="ja-JP" altLang="en-US" smtClean="0"/>
              <a:pPr/>
              <a:t>16</a:t>
            </a:fld>
            <a:endParaRPr kumimoji="1" lang="ja-JP" altLang="en-US"/>
          </a:p>
        </p:txBody>
      </p:sp>
      <p:pic>
        <p:nvPicPr>
          <p:cNvPr id="59394" name="Picture 2" descr="http://u.jimdo.com/www55/o/sdbc91e3a4904fee8/img/icf0caa2c2d85732e/1380700356/std/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624" y="526794"/>
            <a:ext cx="3048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33" name="スライド番号プレースホルダー 9"/>
          <p:cNvSpPr txBox="1">
            <a:spLocks/>
          </p:cNvSpPr>
          <p:nvPr/>
        </p:nvSpPr>
        <p:spPr>
          <a:xfrm>
            <a:off x="1799051" y="6490249"/>
            <a:ext cx="2133600" cy="365125"/>
          </a:xfrm>
          <a:prstGeom prst="rect">
            <a:avLst/>
          </a:prstGeom>
        </p:spPr>
        <p:txBody>
          <a:bodyPr vert="horz" rtlCol="0" anchor="ctr"/>
          <a:lstStyle>
            <a:defPPr>
              <a:defRPr lang="ja-JP"/>
            </a:defPPr>
            <a:lvl1pPr marL="0" algn="r" defTabSz="914400" rtl="0" eaLnBrk="1" latinLnBrk="0" hangingPunct="1">
              <a:defRPr kumimoji="0" sz="1200" kern="1200">
                <a:solidFill>
                  <a:srgbClr val="080808"/>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kumimoji="1" lang="ja-JP" altLang="en-US" dirty="0"/>
          </a:p>
        </p:txBody>
      </p:sp>
      <p:sp>
        <p:nvSpPr>
          <p:cNvPr id="18" name="コンテンツ プレースホルダー 2"/>
          <p:cNvSpPr txBox="1">
            <a:spLocks/>
          </p:cNvSpPr>
          <p:nvPr/>
        </p:nvSpPr>
        <p:spPr>
          <a:xfrm>
            <a:off x="457200" y="3012343"/>
            <a:ext cx="8229600" cy="3585009"/>
          </a:xfrm>
          <a:prstGeom prst="rect">
            <a:avLst/>
          </a:prstGeom>
        </p:spPr>
        <p:txBody>
          <a:bodyPr vert="horz" rtlCol="0">
            <a:normAutofit/>
          </a:bodyPr>
          <a:lstStyle>
            <a:lvl1pPr marL="342900" indent="-342900" algn="l" rtl="0" eaLnBrk="1" latinLnBrk="0" hangingPunct="1">
              <a:spcBef>
                <a:spcPct val="20000"/>
              </a:spcBef>
              <a:buClr>
                <a:schemeClr val="accent1"/>
              </a:buClr>
              <a:buSzPct val="75000"/>
              <a:buFont typeface="Wingdings"/>
              <a:buChar char="p"/>
              <a:defRPr kumimoji="1" sz="3200" baseline="0">
                <a:solidFill>
                  <a:schemeClr val="tx2"/>
                </a:solidFill>
                <a:latin typeface="+mn-lt"/>
                <a:ea typeface="+mn-ea"/>
                <a:cs typeface="+mn-cs"/>
              </a:defRPr>
            </a:lvl1pPr>
            <a:lvl2pPr marL="742950" indent="-285750" algn="l" rtl="0" eaLnBrk="1" latinLnBrk="0" hangingPunct="1">
              <a:spcBef>
                <a:spcPct val="20000"/>
              </a:spcBef>
              <a:buClr>
                <a:schemeClr val="accent3"/>
              </a:buClr>
              <a:buSzPct val="65000"/>
              <a:buFont typeface="Wingdings"/>
              <a:buChar char="p"/>
              <a:defRPr kumimoji="1" sz="2800" baseline="0">
                <a:solidFill>
                  <a:schemeClr val="tx2"/>
                </a:solidFill>
                <a:latin typeface="+mn-lt"/>
                <a:ea typeface="+mn-ea"/>
                <a:cs typeface="+mn-cs"/>
              </a:defRPr>
            </a:lvl2pPr>
            <a:lvl3pPr marL="1143000" indent="-228600" algn="l" rtl="0" eaLnBrk="1" latinLnBrk="0" hangingPunct="1">
              <a:spcBef>
                <a:spcPct val="20000"/>
              </a:spcBef>
              <a:buClr>
                <a:schemeClr val="accent4"/>
              </a:buClr>
              <a:buSzPct val="65000"/>
              <a:buFont typeface="Wingdings"/>
              <a:buChar char="p"/>
              <a:defRPr kumimoji="1" sz="2400" baseline="0">
                <a:solidFill>
                  <a:schemeClr val="tx2"/>
                </a:solidFill>
                <a:latin typeface="+mn-lt"/>
                <a:ea typeface="+mn-ea"/>
                <a:cs typeface="+mn-cs"/>
              </a:defRPr>
            </a:lvl3pPr>
            <a:lvl4pPr marL="1600200" indent="-228600" algn="l" rtl="0" eaLnBrk="1" latinLnBrk="0" hangingPunct="1">
              <a:spcBef>
                <a:spcPct val="20000"/>
              </a:spcBef>
              <a:buClr>
                <a:schemeClr val="accent5"/>
              </a:buClr>
              <a:buSzPct val="65000"/>
              <a:buFont typeface="Wingdings"/>
              <a:buChar char="p"/>
              <a:defRPr kumimoji="1" sz="2000" baseline="0">
                <a:solidFill>
                  <a:schemeClr val="tx2"/>
                </a:solidFill>
                <a:latin typeface="+mn-lt"/>
                <a:ea typeface="+mn-ea"/>
                <a:cs typeface="+mn-cs"/>
              </a:defRPr>
            </a:lvl4pPr>
            <a:lvl5pPr marL="2057400" indent="-228600" algn="l" rtl="0" eaLnBrk="1" latinLnBrk="0" hangingPunct="1">
              <a:spcBef>
                <a:spcPct val="20000"/>
              </a:spcBef>
              <a:buClr>
                <a:schemeClr val="accent2"/>
              </a:buClr>
              <a:buSzPct val="65000"/>
              <a:buFont typeface="Wingdings"/>
              <a:buChar char="p"/>
              <a:defRPr kumimoji="1" sz="2000" baseline="0">
                <a:solidFill>
                  <a:schemeClr val="tx2"/>
                </a:solidFill>
                <a:latin typeface="+mn-lt"/>
                <a:ea typeface="+mn-ea"/>
                <a:cs typeface="+mn-cs"/>
              </a:defRPr>
            </a:lvl5pPr>
            <a:lvl6pPr marL="2514600" indent="-228600" algn="l" rtl="0" eaLnBrk="1" latinLnBrk="0" hangingPunct="1">
              <a:spcBef>
                <a:spcPct val="20000"/>
              </a:spcBef>
              <a:buClr>
                <a:schemeClr val="bg2"/>
              </a:buClr>
              <a:buSzPct val="55000"/>
              <a:buFont typeface="Wingdings"/>
              <a:buChar char="p"/>
              <a:defRPr kumimoji="1" sz="2000">
                <a:solidFill>
                  <a:schemeClr val="tx1"/>
                </a:solidFill>
                <a:latin typeface="+mn-lt"/>
                <a:ea typeface="+mn-ea"/>
                <a:cs typeface="+mn-cs"/>
              </a:defRPr>
            </a:lvl6pPr>
            <a:lvl7pPr marL="2971800" indent="-228600" algn="l" rtl="0" eaLnBrk="1" latinLnBrk="0" hangingPunct="1">
              <a:spcBef>
                <a:spcPct val="20000"/>
              </a:spcBef>
              <a:buClr>
                <a:schemeClr val="accent6"/>
              </a:buClr>
              <a:buSzPct val="55000"/>
              <a:buFont typeface="Wingdings"/>
              <a:buChar char="p"/>
              <a:defRPr kumimoji="1" sz="2000">
                <a:solidFill>
                  <a:schemeClr val="tx1"/>
                </a:solidFill>
                <a:latin typeface="+mn-lt"/>
                <a:ea typeface="+mn-ea"/>
                <a:cs typeface="+mn-cs"/>
              </a:defRPr>
            </a:lvl7pPr>
            <a:lvl8pPr marL="3429000" indent="-228600" algn="l" rtl="0" eaLnBrk="1" latinLnBrk="0" hangingPunct="1">
              <a:spcBef>
                <a:spcPct val="20000"/>
              </a:spcBef>
              <a:buClr>
                <a:schemeClr val="accent1">
                  <a:tint val="60000"/>
                </a:schemeClr>
              </a:buClr>
              <a:buSzPct val="55000"/>
              <a:buFont typeface="Wingdings"/>
              <a:buChar char="p"/>
              <a:defRPr kumimoji="1" sz="2000">
                <a:solidFill>
                  <a:schemeClr val="tx1"/>
                </a:solidFill>
                <a:latin typeface="+mn-lt"/>
                <a:ea typeface="+mn-ea"/>
                <a:cs typeface="+mn-cs"/>
              </a:defRPr>
            </a:lvl8pPr>
            <a:lvl9pPr marL="3886200" indent="-228600" algn="l" rtl="0" eaLnBrk="1" latinLnBrk="0" hangingPunct="1">
              <a:spcBef>
                <a:spcPct val="20000"/>
              </a:spcBef>
              <a:buClr>
                <a:schemeClr val="bg2">
                  <a:tint val="60000"/>
                </a:schemeClr>
              </a:buClr>
              <a:buSzPct val="55000"/>
              <a:buFont typeface="Wingdings"/>
              <a:buChar char="p"/>
              <a:defRPr kumimoji="1" sz="2000">
                <a:solidFill>
                  <a:schemeClr val="tx1"/>
                </a:solidFill>
                <a:latin typeface="+mn-lt"/>
                <a:ea typeface="+mn-ea"/>
                <a:cs typeface="+mn-cs"/>
              </a:defRPr>
            </a:lvl9pPr>
          </a:lstStyle>
          <a:p>
            <a:r>
              <a:rPr lang="en-US" altLang="ja-JP" b="1" kern="0" smtClean="0">
                <a:latin typeface="HGP教科書体" panose="02020600000000000000" pitchFamily="18" charset="-128"/>
                <a:ea typeface="HGP教科書体" panose="02020600000000000000" pitchFamily="18" charset="-128"/>
              </a:rPr>
              <a:t>2013</a:t>
            </a:r>
            <a:r>
              <a:rPr lang="ja-JP" altLang="en-US" b="1" kern="0" smtClean="0">
                <a:latin typeface="HGP教科書体" panose="02020600000000000000" pitchFamily="18" charset="-128"/>
                <a:ea typeface="HGP教科書体" panose="02020600000000000000" pitchFamily="18" charset="-128"/>
              </a:rPr>
              <a:t>年</a:t>
            </a:r>
            <a:r>
              <a:rPr lang="en-US" altLang="ja-JP" b="1" kern="0" smtClean="0">
                <a:latin typeface="HGP教科書体" panose="02020600000000000000" pitchFamily="18" charset="-128"/>
                <a:ea typeface="HGP教科書体" panose="02020600000000000000" pitchFamily="18" charset="-128"/>
              </a:rPr>
              <a:t>10</a:t>
            </a:r>
            <a:r>
              <a:rPr lang="ja-JP" altLang="en-US" b="1" kern="0" smtClean="0">
                <a:latin typeface="HGP教科書体" panose="02020600000000000000" pitchFamily="18" charset="-128"/>
                <a:ea typeface="HGP教科書体" panose="02020600000000000000" pitchFamily="18" charset="-128"/>
              </a:rPr>
              <a:t>月</a:t>
            </a:r>
            <a:endParaRPr lang="en-US" altLang="ja-JP" b="1" kern="0" smtClean="0">
              <a:latin typeface="HGP教科書体" panose="02020600000000000000" pitchFamily="18" charset="-128"/>
              <a:ea typeface="HGP教科書体" panose="02020600000000000000" pitchFamily="18" charset="-128"/>
            </a:endParaRPr>
          </a:p>
          <a:p>
            <a:pPr lvl="1"/>
            <a:r>
              <a:rPr lang="ja-JP" altLang="en-US" b="1" kern="0" smtClean="0">
                <a:latin typeface="HGP教科書体" panose="02020600000000000000" pitchFamily="18" charset="-128"/>
                <a:ea typeface="HGP教科書体" panose="02020600000000000000" pitchFamily="18" charset="-128"/>
              </a:rPr>
              <a:t>東郷哲也衆議院議員、トーゴ訪問</a:t>
            </a:r>
            <a:endParaRPr lang="en-US" altLang="ja-JP" b="1" kern="0" dirty="0" smtClean="0">
              <a:latin typeface="HGP教科書体" panose="02020600000000000000" pitchFamily="18" charset="-128"/>
              <a:ea typeface="HGP教科書体" panose="02020600000000000000" pitchFamily="18" charset="-128"/>
            </a:endParaRPr>
          </a:p>
        </p:txBody>
      </p:sp>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565" y="4130372"/>
            <a:ext cx="3100387" cy="2319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240" y="2924944"/>
            <a:ext cx="2073038" cy="3531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733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b="1" dirty="0">
                <a:latin typeface="HGP教科書体" panose="02020600000000000000" pitchFamily="18" charset="-128"/>
                <a:ea typeface="HGP教科書体" panose="02020600000000000000" pitchFamily="18" charset="-128"/>
              </a:rPr>
              <a:t>4</a:t>
            </a:r>
            <a:r>
              <a:rPr lang="en-US" altLang="ja-JP" b="1" dirty="0" smtClean="0">
                <a:latin typeface="HGP教科書体" panose="02020600000000000000" pitchFamily="18" charset="-128"/>
                <a:ea typeface="HGP教科書体" panose="02020600000000000000" pitchFamily="18" charset="-128"/>
              </a:rPr>
              <a:t>.</a:t>
            </a:r>
            <a:r>
              <a:rPr lang="ja-JP" altLang="en-US" dirty="0">
                <a:latin typeface="HGP教科書体" panose="02020600000000000000" pitchFamily="18" charset="-128"/>
                <a:ea typeface="HGP教科書体" panose="02020600000000000000" pitchFamily="18" charset="-128"/>
              </a:rPr>
              <a:t>井戸修繕</a:t>
            </a:r>
            <a:r>
              <a:rPr lang="ja-JP" altLang="en-US" dirty="0" smtClean="0">
                <a:latin typeface="HGP教科書体" panose="02020600000000000000" pitchFamily="18" charset="-128"/>
                <a:ea typeface="HGP教科書体" panose="02020600000000000000" pitchFamily="18" charset="-128"/>
              </a:rPr>
              <a:t>プロジェクト</a:t>
            </a:r>
            <a:endParaRPr kumimoji="1" lang="ja-JP" altLang="en-US" b="1" dirty="0">
              <a:latin typeface="HGP教科書体" panose="02020600000000000000" pitchFamily="18" charset="-128"/>
              <a:ea typeface="HGP教科書体" panose="02020600000000000000" pitchFamily="18" charset="-128"/>
            </a:endParaRPr>
          </a:p>
        </p:txBody>
      </p:sp>
      <p:sp>
        <p:nvSpPr>
          <p:cNvPr id="3" name="コンテンツ プレースホルダー 2"/>
          <p:cNvSpPr>
            <a:spLocks noGrp="1"/>
          </p:cNvSpPr>
          <p:nvPr>
            <p:ph idx="1"/>
          </p:nvPr>
        </p:nvSpPr>
        <p:spPr/>
        <p:txBody>
          <a:bodyPr>
            <a:normAutofit fontScale="92500" lnSpcReduction="20000"/>
          </a:bodyPr>
          <a:lstStyle/>
          <a:p>
            <a:pPr lvl="1"/>
            <a:r>
              <a:rPr lang="ja-JP" altLang="en-US" dirty="0" smtClean="0">
                <a:latin typeface="HGP教科書体" panose="02020600000000000000" pitchFamily="18" charset="-128"/>
                <a:ea typeface="HGP教科書体" panose="02020600000000000000" pitchFamily="18" charset="-128"/>
              </a:rPr>
              <a:t>現地ニーズへの対応：</a:t>
            </a:r>
            <a:endParaRPr lang="en-US" altLang="ja-JP" dirty="0" smtClean="0">
              <a:latin typeface="HGP教科書体" panose="02020600000000000000" pitchFamily="18" charset="-128"/>
              <a:ea typeface="HGP教科書体" panose="02020600000000000000" pitchFamily="18" charset="-128"/>
            </a:endParaRPr>
          </a:p>
          <a:p>
            <a:pPr marL="914400" lvl="2" indent="0">
              <a:buNone/>
            </a:pPr>
            <a:r>
              <a:rPr lang="ja-JP" altLang="en-US" sz="2800" dirty="0" smtClean="0">
                <a:latin typeface="HGP教科書体" panose="02020600000000000000" pitchFamily="18" charset="-128"/>
                <a:ea typeface="HGP教科書体" panose="02020600000000000000" pitchFamily="18" charset="-128"/>
              </a:rPr>
              <a:t>安全な飲み水の供給、雇用創出</a:t>
            </a:r>
            <a:endParaRPr lang="en-US" altLang="ja-JP" sz="2800" dirty="0" smtClean="0">
              <a:latin typeface="HGP教科書体" panose="02020600000000000000" pitchFamily="18" charset="-128"/>
              <a:ea typeface="HGP教科書体" panose="02020600000000000000" pitchFamily="18" charset="-128"/>
            </a:endParaRPr>
          </a:p>
          <a:p>
            <a:pPr lvl="1"/>
            <a:r>
              <a:rPr lang="ja-JP" altLang="en-US" dirty="0">
                <a:latin typeface="HGP教科書体" panose="02020600000000000000" pitchFamily="18" charset="-128"/>
                <a:ea typeface="HGP教科書体" panose="02020600000000000000" pitchFamily="18" charset="-128"/>
              </a:rPr>
              <a:t>持続</a:t>
            </a:r>
            <a:r>
              <a:rPr lang="ja-JP" altLang="en-US" dirty="0" smtClean="0">
                <a:latin typeface="HGP教科書体" panose="02020600000000000000" pitchFamily="18" charset="-128"/>
                <a:ea typeface="HGP教科書体" panose="02020600000000000000" pitchFamily="18" charset="-128"/>
              </a:rPr>
              <a:t>性の確保：現地住民の当事者意識</a:t>
            </a:r>
            <a:endParaRPr lang="en-US" altLang="ja-JP" dirty="0" smtClean="0">
              <a:latin typeface="HGP教科書体" panose="02020600000000000000" pitchFamily="18" charset="-128"/>
              <a:ea typeface="HGP教科書体" panose="02020600000000000000" pitchFamily="18" charset="-128"/>
            </a:endParaRPr>
          </a:p>
          <a:p>
            <a:pPr lvl="1"/>
            <a:r>
              <a:rPr lang="ja-JP" altLang="en-US" dirty="0" smtClean="0">
                <a:latin typeface="HGP教科書体" panose="02020600000000000000" pitchFamily="18" charset="-128"/>
                <a:ea typeface="HGP教科書体" panose="02020600000000000000" pitchFamily="18" charset="-128"/>
              </a:rPr>
              <a:t>プロジェクト</a:t>
            </a:r>
            <a:r>
              <a:rPr lang="ja-JP" altLang="en-US" dirty="0">
                <a:latin typeface="HGP教科書体" panose="02020600000000000000" pitchFamily="18" charset="-128"/>
                <a:ea typeface="HGP教科書体" panose="02020600000000000000" pitchFamily="18" charset="-128"/>
              </a:rPr>
              <a:t>の運営</a:t>
            </a:r>
            <a:r>
              <a:rPr lang="ja-JP" altLang="en-US" dirty="0" smtClean="0">
                <a:latin typeface="HGP教科書体" panose="02020600000000000000" pitchFamily="18" charset="-128"/>
                <a:ea typeface="HGP教科書体" panose="02020600000000000000" pitchFamily="18" charset="-128"/>
              </a:rPr>
              <a:t>管理：</a:t>
            </a:r>
            <a:r>
              <a:rPr lang="ja-JP" altLang="en-US" dirty="0">
                <a:latin typeface="HGP教科書体" panose="02020600000000000000" pitchFamily="18" charset="-128"/>
                <a:ea typeface="HGP教科書体" panose="02020600000000000000" pitchFamily="18" charset="-128"/>
              </a:rPr>
              <a:t>日本トーゴ友好</a:t>
            </a:r>
            <a:r>
              <a:rPr lang="ja-JP" altLang="en-US" dirty="0" smtClean="0">
                <a:latin typeface="HGP教科書体" panose="02020600000000000000" pitchFamily="18" charset="-128"/>
                <a:ea typeface="HGP教科書体" panose="02020600000000000000" pitchFamily="18" charset="-128"/>
              </a:rPr>
              <a:t>協会</a:t>
            </a:r>
            <a:endParaRPr lang="en-US" altLang="ja-JP" dirty="0" smtClean="0">
              <a:latin typeface="HGP教科書体" panose="02020600000000000000" pitchFamily="18" charset="-128"/>
              <a:ea typeface="HGP教科書体" panose="02020600000000000000" pitchFamily="18" charset="-128"/>
            </a:endParaRPr>
          </a:p>
          <a:p>
            <a:pPr lvl="1"/>
            <a:r>
              <a:rPr lang="ja-JP" altLang="en-US" dirty="0">
                <a:latin typeface="HGP教科書体" panose="02020600000000000000" pitchFamily="18" charset="-128"/>
                <a:ea typeface="HGP教科書体" panose="02020600000000000000" pitchFamily="18" charset="-128"/>
              </a:rPr>
              <a:t>現地</a:t>
            </a:r>
            <a:r>
              <a:rPr lang="ja-JP" altLang="en-US" dirty="0" smtClean="0">
                <a:latin typeface="HGP教科書体" panose="02020600000000000000" pitchFamily="18" charset="-128"/>
                <a:ea typeface="HGP教科書体" panose="02020600000000000000" pitchFamily="18" charset="-128"/>
              </a:rPr>
              <a:t>パートナー：</a:t>
            </a:r>
            <a:r>
              <a:rPr lang="en-US" altLang="ja-JP" dirty="0">
                <a:latin typeface="HGP教科書体" panose="02020600000000000000" pitchFamily="18" charset="-128"/>
                <a:ea typeface="HGP教科書体" panose="02020600000000000000" pitchFamily="18" charset="-128"/>
              </a:rPr>
              <a:t> </a:t>
            </a:r>
            <a:r>
              <a:rPr lang="en-US" altLang="ja-JP" dirty="0" err="1" smtClean="0">
                <a:latin typeface="HGP教科書体" panose="02020600000000000000" pitchFamily="18" charset="-128"/>
                <a:ea typeface="HGP教科書体" panose="02020600000000000000" pitchFamily="18" charset="-128"/>
              </a:rPr>
              <a:t>AJVAD</a:t>
            </a:r>
            <a:r>
              <a:rPr lang="en-US" altLang="ja-JP" dirty="0" smtClean="0">
                <a:latin typeface="HGP教科書体" panose="02020600000000000000" pitchFamily="18" charset="-128"/>
                <a:ea typeface="HGP教科書体" panose="02020600000000000000" pitchFamily="18" charset="-128"/>
              </a:rPr>
              <a:t>-TOGO</a:t>
            </a:r>
          </a:p>
          <a:p>
            <a:pPr lvl="1"/>
            <a:r>
              <a:rPr lang="ja-JP" altLang="en-US" dirty="0" smtClean="0">
                <a:latin typeface="HGP教科書体" panose="02020600000000000000" pitchFamily="18" charset="-128"/>
                <a:ea typeface="HGP教科書体" panose="02020600000000000000" pitchFamily="18" charset="-128"/>
              </a:rPr>
              <a:t>送金</a:t>
            </a:r>
            <a:r>
              <a:rPr lang="ja-JP" altLang="en-US" dirty="0">
                <a:latin typeface="HGP教科書体" panose="02020600000000000000" pitchFamily="18" charset="-128"/>
                <a:ea typeface="HGP教科書体" panose="02020600000000000000" pitchFamily="18" charset="-128"/>
              </a:rPr>
              <a:t>の流れ</a:t>
            </a:r>
            <a:r>
              <a:rPr lang="ja-JP" altLang="en-US" dirty="0" smtClean="0">
                <a:latin typeface="HGP教科書体" panose="02020600000000000000" pitchFamily="18" charset="-128"/>
                <a:ea typeface="HGP教科書体" panose="02020600000000000000" pitchFamily="18" charset="-128"/>
              </a:rPr>
              <a:t>：</a:t>
            </a:r>
            <a:endParaRPr lang="en-US" altLang="ja-JP" dirty="0" smtClean="0">
              <a:latin typeface="HGP教科書体" panose="02020600000000000000" pitchFamily="18" charset="-128"/>
              <a:ea typeface="HGP教科書体" panose="02020600000000000000" pitchFamily="18" charset="-128"/>
            </a:endParaRPr>
          </a:p>
          <a:p>
            <a:pPr marL="914400" lvl="2" indent="0">
              <a:buNone/>
            </a:pPr>
            <a:r>
              <a:rPr lang="ja-JP" altLang="en-US" sz="2800" dirty="0" smtClean="0">
                <a:latin typeface="HGP教科書体" panose="02020600000000000000" pitchFamily="18" charset="-128"/>
                <a:ea typeface="HGP教科書体" panose="02020600000000000000" pitchFamily="18" charset="-128"/>
              </a:rPr>
              <a:t>宝塚</a:t>
            </a:r>
            <a:r>
              <a:rPr lang="ja-JP" altLang="en-US" sz="2800" dirty="0">
                <a:latin typeface="HGP教科書体" panose="02020600000000000000" pitchFamily="18" charset="-128"/>
                <a:ea typeface="HGP教科書体" panose="02020600000000000000" pitchFamily="18" charset="-128"/>
              </a:rPr>
              <a:t>武庫川</a:t>
            </a:r>
            <a:r>
              <a:rPr lang="ja-JP" altLang="en-US" sz="2800" dirty="0" smtClean="0">
                <a:latin typeface="HGP教科書体" panose="02020600000000000000" pitchFamily="18" charset="-128"/>
                <a:ea typeface="HGP教科書体" panose="02020600000000000000" pitchFamily="18" charset="-128"/>
              </a:rPr>
              <a:t>ロータリークラブ</a:t>
            </a:r>
            <a:endParaRPr lang="en-US" altLang="ja-JP" sz="2800" dirty="0" smtClean="0">
              <a:latin typeface="HGP教科書体" panose="02020600000000000000" pitchFamily="18" charset="-128"/>
              <a:ea typeface="HGP教科書体" panose="02020600000000000000" pitchFamily="18" charset="-128"/>
            </a:endParaRPr>
          </a:p>
          <a:p>
            <a:pPr marL="914400" lvl="2" indent="0">
              <a:buNone/>
            </a:pPr>
            <a:r>
              <a:rPr lang="ja-JP" altLang="en-US" sz="2800" dirty="0" smtClean="0">
                <a:latin typeface="HGP教科書体" panose="02020600000000000000" pitchFamily="18" charset="-128"/>
                <a:ea typeface="HGP教科書体" panose="02020600000000000000" pitchFamily="18" charset="-128"/>
              </a:rPr>
              <a:t>→</a:t>
            </a:r>
            <a:r>
              <a:rPr lang="ja-JP" altLang="en-US" sz="2800" dirty="0">
                <a:latin typeface="HGP教科書体" panose="02020600000000000000" pitchFamily="18" charset="-128"/>
                <a:ea typeface="HGP教科書体" panose="02020600000000000000" pitchFamily="18" charset="-128"/>
              </a:rPr>
              <a:t>駐日トーゴ</a:t>
            </a:r>
            <a:r>
              <a:rPr lang="ja-JP" altLang="en-US" sz="2800" dirty="0" smtClean="0">
                <a:latin typeface="HGP教科書体" panose="02020600000000000000" pitchFamily="18" charset="-128"/>
                <a:ea typeface="HGP教科書体" panose="02020600000000000000" pitchFamily="18" charset="-128"/>
              </a:rPr>
              <a:t>大使館</a:t>
            </a:r>
            <a:endParaRPr lang="en-US" altLang="ja-JP" sz="2800" dirty="0" smtClean="0">
              <a:latin typeface="HGP教科書体" panose="02020600000000000000" pitchFamily="18" charset="-128"/>
              <a:ea typeface="HGP教科書体" panose="02020600000000000000" pitchFamily="18" charset="-128"/>
            </a:endParaRPr>
          </a:p>
          <a:p>
            <a:pPr marL="914400" lvl="2" indent="0">
              <a:buNone/>
            </a:pPr>
            <a:r>
              <a:rPr lang="ja-JP" altLang="en-US" sz="2800" dirty="0" smtClean="0">
                <a:latin typeface="HGP教科書体" panose="02020600000000000000" pitchFamily="18" charset="-128"/>
                <a:ea typeface="HGP教科書体" panose="02020600000000000000" pitchFamily="18" charset="-128"/>
              </a:rPr>
              <a:t>→</a:t>
            </a:r>
            <a:r>
              <a:rPr lang="en-US" altLang="ja-JP" sz="2800" dirty="0" smtClean="0">
                <a:latin typeface="HGP教科書体" panose="02020600000000000000" pitchFamily="18" charset="-128"/>
                <a:ea typeface="HGP教科書体" panose="02020600000000000000" pitchFamily="18" charset="-128"/>
              </a:rPr>
              <a:t> </a:t>
            </a:r>
            <a:r>
              <a:rPr lang="en-US" altLang="ja-JP" sz="2800" dirty="0" err="1">
                <a:latin typeface="HGP教科書体" panose="02020600000000000000" pitchFamily="18" charset="-128"/>
                <a:ea typeface="HGP教科書体" panose="02020600000000000000" pitchFamily="18" charset="-128"/>
              </a:rPr>
              <a:t>AJVAD</a:t>
            </a:r>
            <a:r>
              <a:rPr lang="en-US" altLang="ja-JP" sz="2800" dirty="0">
                <a:latin typeface="HGP教科書体" panose="02020600000000000000" pitchFamily="18" charset="-128"/>
                <a:ea typeface="HGP教科書体" panose="02020600000000000000" pitchFamily="18" charset="-128"/>
              </a:rPr>
              <a:t>-TOGO</a:t>
            </a:r>
          </a:p>
          <a:p>
            <a:pPr lvl="2"/>
            <a:r>
              <a:rPr lang="ja-JP" altLang="en-US" dirty="0" smtClean="0">
                <a:latin typeface="HGP教科書体" panose="02020600000000000000" pitchFamily="18" charset="-128"/>
                <a:ea typeface="HGP教科書体" panose="02020600000000000000" pitchFamily="18" charset="-128"/>
              </a:rPr>
              <a:t>駐日トーゴ大使館</a:t>
            </a:r>
            <a:r>
              <a:rPr lang="ja-JP" altLang="en-US" dirty="0">
                <a:latin typeface="HGP教科書体" panose="02020600000000000000" pitchFamily="18" charset="-128"/>
                <a:ea typeface="HGP教科書体" panose="02020600000000000000" pitchFamily="18" charset="-128"/>
              </a:rPr>
              <a:t>経由</a:t>
            </a:r>
            <a:r>
              <a:rPr lang="ja-JP" altLang="en-US" dirty="0" smtClean="0">
                <a:latin typeface="HGP教科書体" panose="02020600000000000000" pitchFamily="18" charset="-128"/>
                <a:ea typeface="HGP教科書体" panose="02020600000000000000" pitchFamily="18" charset="-128"/>
              </a:rPr>
              <a:t>で送金</a:t>
            </a:r>
            <a:endParaRPr lang="en-US" altLang="ja-JP" dirty="0" smtClean="0">
              <a:latin typeface="HGP教科書体" panose="02020600000000000000" pitchFamily="18" charset="-128"/>
              <a:ea typeface="HGP教科書体" panose="02020600000000000000" pitchFamily="18" charset="-128"/>
            </a:endParaRPr>
          </a:p>
          <a:p>
            <a:pPr lvl="3"/>
            <a:r>
              <a:rPr lang="ja-JP" altLang="en-US" dirty="0" smtClean="0">
                <a:latin typeface="HGP教科書体" panose="02020600000000000000" pitchFamily="18" charset="-128"/>
                <a:ea typeface="HGP教科書体" panose="02020600000000000000" pitchFamily="18" charset="-128"/>
              </a:rPr>
              <a:t>資金</a:t>
            </a:r>
            <a:r>
              <a:rPr lang="ja-JP" altLang="en-US" dirty="0">
                <a:latin typeface="HGP教科書体" panose="02020600000000000000" pitchFamily="18" charset="-128"/>
                <a:ea typeface="HGP教科書体" panose="02020600000000000000" pitchFamily="18" charset="-128"/>
              </a:rPr>
              <a:t>の安全性を</a:t>
            </a:r>
            <a:r>
              <a:rPr lang="ja-JP" altLang="en-US" dirty="0" smtClean="0">
                <a:latin typeface="HGP教科書体" panose="02020600000000000000" pitchFamily="18" charset="-128"/>
                <a:ea typeface="HGP教科書体" panose="02020600000000000000" pitchFamily="18" charset="-128"/>
              </a:rPr>
              <a:t>確保</a:t>
            </a:r>
            <a:endParaRPr lang="en-US" altLang="ja-JP" dirty="0" smtClean="0">
              <a:latin typeface="HGP教科書体" panose="02020600000000000000" pitchFamily="18" charset="-128"/>
              <a:ea typeface="HGP教科書体" panose="02020600000000000000" pitchFamily="18" charset="-128"/>
            </a:endParaRPr>
          </a:p>
          <a:p>
            <a:pPr lvl="3"/>
            <a:r>
              <a:rPr lang="ja-JP" altLang="en-US" dirty="0" smtClean="0">
                <a:latin typeface="HGP教科書体" panose="02020600000000000000" pitchFamily="18" charset="-128"/>
                <a:ea typeface="HGP教科書体" panose="02020600000000000000" pitchFamily="18" charset="-128"/>
              </a:rPr>
              <a:t>トーゴ</a:t>
            </a:r>
            <a:r>
              <a:rPr lang="ja-JP" altLang="en-US" dirty="0">
                <a:latin typeface="HGP教科書体" panose="02020600000000000000" pitchFamily="18" charset="-128"/>
                <a:ea typeface="HGP教科書体" panose="02020600000000000000" pitchFamily="18" charset="-128"/>
              </a:rPr>
              <a:t>の国家</a:t>
            </a:r>
            <a:r>
              <a:rPr lang="ja-JP" altLang="en-US" dirty="0" smtClean="0">
                <a:latin typeface="HGP教科書体" panose="02020600000000000000" pitchFamily="18" charset="-128"/>
                <a:ea typeface="HGP教科書体" panose="02020600000000000000" pitchFamily="18" charset="-128"/>
              </a:rPr>
              <a:t>プロジェクト</a:t>
            </a:r>
            <a:r>
              <a:rPr lang="ja-JP" altLang="en-US" dirty="0">
                <a:latin typeface="HGP教科書体" panose="02020600000000000000" pitchFamily="18" charset="-128"/>
                <a:ea typeface="HGP教科書体" panose="02020600000000000000" pitchFamily="18" charset="-128"/>
              </a:rPr>
              <a:t>に登録</a:t>
            </a:r>
            <a:endParaRPr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7952988-741F-4F77-9868-90F4FC736EAC}" type="slidenum">
              <a:rPr kumimoji="1" lang="ja-JP" altLang="en-US" smtClean="0"/>
              <a:pPr/>
              <a:t>17</a:t>
            </a:fld>
            <a:endParaRPr kumimoji="1" lang="ja-JP" altLang="en-US"/>
          </a:p>
        </p:txBody>
      </p:sp>
    </p:spTree>
    <p:extLst>
      <p:ext uri="{BB962C8B-B14F-4D97-AF65-F5344CB8AC3E}">
        <p14:creationId xmlns:p14="http://schemas.microsoft.com/office/powerpoint/2010/main" val="2756223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18</a:t>
            </a:fld>
            <a:endParaRPr kumimoji="1" lang="ja-JP" altLang="en-US"/>
          </a:p>
        </p:txBody>
      </p:sp>
      <p:pic>
        <p:nvPicPr>
          <p:cNvPr id="13314" name="Picture 2" descr="A:\rotary togo presentation feb.06\DSCN21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52" y="1916832"/>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46871" y="1916833"/>
            <a:ext cx="4933641" cy="342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71919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19</a:t>
            </a:fld>
            <a:endParaRPr kumimoji="1" lang="ja-JP" altLang="en-US"/>
          </a:p>
        </p:txBody>
      </p:sp>
      <p:pic>
        <p:nvPicPr>
          <p:cNvPr id="18434" name="Picture 2" descr="A:\rotary togo presentation feb.06\R00034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rotary togo presentation feb.06\R00034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2275"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1073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3" y="2197982"/>
            <a:ext cx="9023109" cy="4644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normAutofit/>
          </a:bodyPr>
          <a:lstStyle/>
          <a:p>
            <a:r>
              <a:rPr lang="en-US" altLang="ja-JP" dirty="0" smtClean="0"/>
              <a:t>A</a:t>
            </a:r>
            <a:r>
              <a:rPr kumimoji="1" lang="en-US" altLang="ja-JP" dirty="0" smtClean="0"/>
              <a:t>genda</a:t>
            </a:r>
            <a:endParaRPr kumimoji="1" lang="ja-JP" altLang="en-US" dirty="0"/>
          </a:p>
        </p:txBody>
      </p:sp>
      <p:sp>
        <p:nvSpPr>
          <p:cNvPr id="3" name="コンテンツ プレースホルダー 2"/>
          <p:cNvSpPr>
            <a:spLocks noGrp="1"/>
          </p:cNvSpPr>
          <p:nvPr>
            <p:ph idx="1"/>
          </p:nvPr>
        </p:nvSpPr>
        <p:spPr/>
        <p:txBody>
          <a:bodyPr/>
          <a:lstStyle/>
          <a:p>
            <a:pPr marL="514350" indent="-514350">
              <a:buFont typeface="+mj-lt"/>
              <a:buAutoNum type="arabicPeriod"/>
            </a:pPr>
            <a:r>
              <a:rPr lang="ja-JP" altLang="en-US" b="1" dirty="0" smtClean="0">
                <a:latin typeface="HGP教科書体" panose="02020600000000000000" pitchFamily="18" charset="-128"/>
                <a:ea typeface="HGP教科書体" panose="02020600000000000000" pitchFamily="18" charset="-128"/>
              </a:rPr>
              <a:t>自己紹介</a:t>
            </a:r>
            <a:endParaRPr lang="en-US" altLang="ja-JP" b="1" dirty="0" smtClean="0">
              <a:latin typeface="HGP教科書体" panose="02020600000000000000" pitchFamily="18" charset="-128"/>
              <a:ea typeface="HGP教科書体" panose="02020600000000000000" pitchFamily="18" charset="-128"/>
            </a:endParaRPr>
          </a:p>
          <a:p>
            <a:pPr marL="514350" indent="-514350">
              <a:buFont typeface="+mj-lt"/>
              <a:buAutoNum type="arabicPeriod"/>
            </a:pPr>
            <a:r>
              <a:rPr lang="ja-JP" altLang="en-US" b="1" dirty="0" smtClean="0">
                <a:latin typeface="HGP教科書体" panose="02020600000000000000" pitchFamily="18" charset="-128"/>
                <a:ea typeface="HGP教科書体" panose="02020600000000000000" pitchFamily="18" charset="-128"/>
              </a:rPr>
              <a:t>アフリカを取り巻く現状</a:t>
            </a:r>
            <a:endParaRPr lang="en-US" altLang="ja-JP" b="1" dirty="0" smtClean="0">
              <a:latin typeface="HGP教科書体" panose="02020600000000000000" pitchFamily="18" charset="-128"/>
              <a:ea typeface="HGP教科書体" panose="02020600000000000000" pitchFamily="18" charset="-128"/>
            </a:endParaRPr>
          </a:p>
          <a:p>
            <a:pPr marL="514350" indent="-514350">
              <a:buFont typeface="+mj-lt"/>
              <a:buAutoNum type="arabicPeriod"/>
            </a:pPr>
            <a:r>
              <a:rPr lang="ja-JP" altLang="en-US" b="1" dirty="0" smtClean="0">
                <a:latin typeface="HGP教科書体" panose="02020600000000000000" pitchFamily="18" charset="-128"/>
                <a:ea typeface="HGP教科書体" panose="02020600000000000000" pitchFamily="18" charset="-128"/>
              </a:rPr>
              <a:t>トーゴ</a:t>
            </a:r>
            <a:endParaRPr lang="en-US" altLang="ja-JP" b="1" dirty="0" smtClean="0">
              <a:latin typeface="HGP教科書体" panose="02020600000000000000" pitchFamily="18" charset="-128"/>
              <a:ea typeface="HGP教科書体" panose="02020600000000000000" pitchFamily="18" charset="-128"/>
            </a:endParaRPr>
          </a:p>
          <a:p>
            <a:pPr marL="514350" indent="-514350">
              <a:buFont typeface="+mj-lt"/>
              <a:buAutoNum type="arabicPeriod"/>
            </a:pPr>
            <a:r>
              <a:rPr lang="ja-JP" altLang="en-US" b="1" dirty="0" smtClean="0">
                <a:latin typeface="HGP教科書体" panose="02020600000000000000" pitchFamily="18" charset="-128"/>
                <a:ea typeface="HGP教科書体" panose="02020600000000000000" pitchFamily="18" charset="-128"/>
              </a:rPr>
              <a:t>補助</a:t>
            </a:r>
            <a:r>
              <a:rPr lang="ja-JP" altLang="en-US" b="1" dirty="0">
                <a:latin typeface="HGP教科書体" panose="02020600000000000000" pitchFamily="18" charset="-128"/>
                <a:ea typeface="HGP教科書体" panose="02020600000000000000" pitchFamily="18" charset="-128"/>
              </a:rPr>
              <a:t>金プロジェクト</a:t>
            </a:r>
            <a:endParaRPr lang="en-US" altLang="ja-JP" b="1" dirty="0" smtClean="0">
              <a:latin typeface="HGP教科書体" panose="02020600000000000000" pitchFamily="18" charset="-128"/>
              <a:ea typeface="HGP教科書体" panose="02020600000000000000" pitchFamily="18" charset="-128"/>
            </a:endParaRPr>
          </a:p>
        </p:txBody>
      </p:sp>
      <p:sp>
        <p:nvSpPr>
          <p:cNvPr id="4" name="日付プレースホルダー 3"/>
          <p:cNvSpPr>
            <a:spLocks noGrp="1"/>
          </p:cNvSpPr>
          <p:nvPr>
            <p:ph type="dt" sz="half" idx="10"/>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A7952988-741F-4F77-9868-90F4FC736EAC}" type="slidenum">
              <a:rPr kumimoji="1" lang="ja-JP" altLang="en-US" smtClean="0"/>
              <a:pPr/>
              <a:t>2</a:t>
            </a:fld>
            <a:endParaRPr kumimoji="1" lang="ja-JP" altLang="en-US"/>
          </a:p>
        </p:txBody>
      </p:sp>
      <p:pic>
        <p:nvPicPr>
          <p:cNvPr id="9" name="図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5868" y="4318959"/>
            <a:ext cx="324786" cy="2010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図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1029" y="3350110"/>
            <a:ext cx="302983" cy="20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72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20</a:t>
            </a:fld>
            <a:endParaRPr kumimoji="1" lang="ja-JP" altLang="en-US"/>
          </a:p>
        </p:txBody>
      </p:sp>
      <p:pic>
        <p:nvPicPr>
          <p:cNvPr id="20482" name="Picture 2" descr="A:\rotary togo presentation feb.06\R00034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 y="0"/>
            <a:ext cx="457085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rotary togo presentation feb.06\R00034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6044"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1585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b="1" dirty="0" smtClean="0">
                <a:latin typeface="HGP教科書体" panose="02020600000000000000" pitchFamily="18" charset="-128"/>
                <a:ea typeface="HGP教科書体" panose="02020600000000000000" pitchFamily="18" charset="-128"/>
              </a:rPr>
              <a:t>5. </a:t>
            </a:r>
            <a:r>
              <a:rPr lang="ja-JP" altLang="en-US" b="1" dirty="0" smtClean="0">
                <a:latin typeface="HGP教科書体" panose="02020600000000000000" pitchFamily="18" charset="-128"/>
                <a:ea typeface="HGP教科書体" panose="02020600000000000000" pitchFamily="18" charset="-128"/>
              </a:rPr>
              <a:t>補助金プロジェクト</a:t>
            </a:r>
            <a:endParaRPr kumimoji="1" lang="ja-JP" altLang="en-US" b="1" dirty="0">
              <a:latin typeface="HGP教科書体" panose="02020600000000000000" pitchFamily="18" charset="-128"/>
              <a:ea typeface="HGP教科書体" panose="02020600000000000000" pitchFamily="18" charset="-128"/>
            </a:endParaRPr>
          </a:p>
        </p:txBody>
      </p:sp>
      <p:sp>
        <p:nvSpPr>
          <p:cNvPr id="3" name="コンテンツ プレースホルダー 2"/>
          <p:cNvSpPr>
            <a:spLocks noGrp="1"/>
          </p:cNvSpPr>
          <p:nvPr>
            <p:ph idx="1"/>
          </p:nvPr>
        </p:nvSpPr>
        <p:spPr/>
        <p:txBody>
          <a:bodyPr>
            <a:normAutofit/>
          </a:bodyPr>
          <a:lstStyle/>
          <a:p>
            <a:endParaRPr kumimoji="1" lang="ja-JP" altLang="en-US" dirty="0">
              <a:latin typeface="HGP教科書体" panose="02020600000000000000" pitchFamily="18" charset="-128"/>
              <a:ea typeface="HGP教科書体" panose="02020600000000000000" pitchFamily="18" charset="-128"/>
            </a:endParaRPr>
          </a:p>
        </p:txBody>
      </p:sp>
      <p:sp>
        <p:nvSpPr>
          <p:cNvPr id="4" name="日付プレースホルダー 3"/>
          <p:cNvSpPr>
            <a:spLocks noGrp="1"/>
          </p:cNvSpPr>
          <p:nvPr>
            <p:ph type="dt" sz="half" idx="10"/>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7952988-741F-4F77-9868-90F4FC736EAC}" type="slidenum">
              <a:rPr kumimoji="1" lang="ja-JP" altLang="en-US" smtClean="0"/>
              <a:pPr/>
              <a:t>21</a:t>
            </a:fld>
            <a:endParaRPr kumimoji="1" lang="ja-JP" altLang="en-US"/>
          </a:p>
        </p:txBody>
      </p:sp>
      <p:pic>
        <p:nvPicPr>
          <p:cNvPr id="1026" name="Picture 2" descr="A:\rotary togo presentation feb.06\859803_509792802449925_1442716889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0553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22</a:t>
            </a:fld>
            <a:endParaRPr kumimoji="1" lang="ja-JP" altLang="en-US"/>
          </a:p>
        </p:txBody>
      </p:sp>
      <p:pic>
        <p:nvPicPr>
          <p:cNvPr id="8194" name="Picture 2" descr="A:\rotary togo presentation feb.06\DSCN20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 y="0"/>
            <a:ext cx="91432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6257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23</a:t>
            </a:fld>
            <a:endParaRPr kumimoji="1" lang="ja-JP" alt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720" y="0"/>
            <a:ext cx="1214413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40913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24</a:t>
            </a:fld>
            <a:endParaRPr kumimoji="1" lang="ja-JP" altLang="en-US"/>
          </a:p>
        </p:txBody>
      </p:sp>
      <p:pic>
        <p:nvPicPr>
          <p:cNvPr id="10242" name="Picture 2" descr="A:\rotary togo presentation feb.06\DSCN20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7386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25</a:t>
            </a:fld>
            <a:endParaRPr kumimoji="1" lang="ja-JP" altLang="en-US"/>
          </a:p>
        </p:txBody>
      </p:sp>
      <p:pic>
        <p:nvPicPr>
          <p:cNvPr id="11266" name="Picture 2" descr="A:\rotary togo presentation feb.06\DSCN20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6714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26</a:t>
            </a:fld>
            <a:endParaRPr kumimoji="1" lang="ja-JP" altLang="en-US"/>
          </a:p>
        </p:txBody>
      </p:sp>
      <p:pic>
        <p:nvPicPr>
          <p:cNvPr id="12290" name="Picture 2" descr="A:\rotary togo presentation feb.06\DSCN20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6506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27</a:t>
            </a:fld>
            <a:endParaRPr kumimoji="1" lang="ja-JP" altLang="en-US"/>
          </a:p>
        </p:txBody>
      </p:sp>
      <p:pic>
        <p:nvPicPr>
          <p:cNvPr id="17410" name="Picture 2" descr="A:\rotary togo presentation feb.06\DSCN23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9446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28</a:t>
            </a:fld>
            <a:endParaRPr kumimoji="1" lang="ja-JP" altLang="en-US"/>
          </a:p>
        </p:txBody>
      </p:sp>
      <p:pic>
        <p:nvPicPr>
          <p:cNvPr id="5122" name="Picture 2" descr="A:\rotary togo presentation feb.06\DSCN17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2062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29</a:t>
            </a:fld>
            <a:endParaRPr kumimoji="1" lang="ja-JP" altLang="en-US"/>
          </a:p>
        </p:txBody>
      </p:sp>
      <p:pic>
        <p:nvPicPr>
          <p:cNvPr id="2050" name="Picture 2" descr="A:\rotary togo presentation feb.06\DSCN16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419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b="1" dirty="0" smtClean="0">
                <a:latin typeface="HGP教科書体" panose="02020600000000000000" pitchFamily="18" charset="-128"/>
                <a:ea typeface="HGP教科書体" panose="02020600000000000000" pitchFamily="18" charset="-128"/>
              </a:rPr>
              <a:t>1. </a:t>
            </a:r>
            <a:r>
              <a:rPr lang="ja-JP" altLang="en-US" b="1" dirty="0" smtClean="0">
                <a:latin typeface="HGP教科書体" panose="02020600000000000000" pitchFamily="18" charset="-128"/>
                <a:ea typeface="HGP教科書体" panose="02020600000000000000" pitchFamily="18" charset="-128"/>
              </a:rPr>
              <a:t>自己紹介</a:t>
            </a:r>
            <a:endParaRPr kumimoji="1" lang="ja-JP" altLang="en-US" b="1" dirty="0">
              <a:latin typeface="HGP教科書体" panose="02020600000000000000" pitchFamily="18" charset="-128"/>
              <a:ea typeface="HGP教科書体" panose="02020600000000000000" pitchFamily="18" charset="-128"/>
            </a:endParaRPr>
          </a:p>
        </p:txBody>
      </p:sp>
      <p:sp>
        <p:nvSpPr>
          <p:cNvPr id="3" name="コンテンツ プレースホルダー 2"/>
          <p:cNvSpPr>
            <a:spLocks noGrp="1"/>
          </p:cNvSpPr>
          <p:nvPr>
            <p:ph idx="1"/>
          </p:nvPr>
        </p:nvSpPr>
        <p:spPr/>
        <p:txBody>
          <a:bodyPr>
            <a:normAutofit/>
          </a:bodyPr>
          <a:lstStyle/>
          <a:p>
            <a:r>
              <a:rPr lang="ja-JP" altLang="en-US" sz="3500" b="1" dirty="0" smtClean="0">
                <a:latin typeface="HGP教科書体" pitchFamily="18" charset="-128"/>
                <a:ea typeface="HGP教科書体" pitchFamily="18" charset="-128"/>
              </a:rPr>
              <a:t>石野 紗也子</a:t>
            </a:r>
            <a:endParaRPr lang="en-US" altLang="ja-JP" dirty="0">
              <a:latin typeface="HGP教科書体" panose="02020600000000000000" pitchFamily="18" charset="-128"/>
              <a:ea typeface="HGP教科書体" panose="02020600000000000000" pitchFamily="18" charset="-128"/>
            </a:endParaRPr>
          </a:p>
          <a:p>
            <a:pPr lvl="1"/>
            <a:r>
              <a:rPr lang="ja-JP" altLang="en-US" dirty="0">
                <a:latin typeface="HGP教科書体" panose="02020600000000000000" pitchFamily="18" charset="-128"/>
                <a:ea typeface="HGP教科書体" panose="02020600000000000000" pitchFamily="18" charset="-128"/>
              </a:rPr>
              <a:t>神戸大学</a:t>
            </a:r>
            <a:r>
              <a:rPr lang="ja-JP" altLang="en-US" dirty="0" smtClean="0">
                <a:latin typeface="HGP教科書体" panose="02020600000000000000" pitchFamily="18" charset="-128"/>
                <a:ea typeface="HGP教科書体" panose="02020600000000000000" pitchFamily="18" charset="-128"/>
              </a:rPr>
              <a:t>大学院　国際協力研究科</a:t>
            </a:r>
            <a:endParaRPr lang="en-US" altLang="ja-JP" dirty="0" smtClean="0">
              <a:latin typeface="HGP教科書体" panose="02020600000000000000" pitchFamily="18" charset="-128"/>
              <a:ea typeface="HGP教科書体" panose="02020600000000000000" pitchFamily="18" charset="-128"/>
            </a:endParaRPr>
          </a:p>
          <a:p>
            <a:pPr marL="457200" lvl="1" indent="0">
              <a:buNone/>
            </a:pPr>
            <a:r>
              <a:rPr kumimoji="1" lang="en-US" altLang="ja-JP" dirty="0">
                <a:latin typeface="HGP教科書体" panose="02020600000000000000" pitchFamily="18" charset="-128"/>
                <a:ea typeface="HGP教科書体" panose="02020600000000000000" pitchFamily="18" charset="-128"/>
              </a:rPr>
              <a:t>	</a:t>
            </a:r>
            <a:r>
              <a:rPr kumimoji="1" lang="ja-JP" altLang="en-US" dirty="0" smtClean="0">
                <a:latin typeface="HGP教科書体" panose="02020600000000000000" pitchFamily="18" charset="-128"/>
                <a:ea typeface="HGP教科書体" panose="02020600000000000000" pitchFamily="18" charset="-128"/>
              </a:rPr>
              <a:t>博士課程前期課程</a:t>
            </a:r>
            <a:r>
              <a:rPr kumimoji="1" lang="en-US" altLang="ja-JP" dirty="0" smtClean="0">
                <a:latin typeface="HGP教科書体" panose="02020600000000000000" pitchFamily="18" charset="-128"/>
                <a:ea typeface="HGP教科書体" panose="02020600000000000000" pitchFamily="18" charset="-128"/>
              </a:rPr>
              <a:t>2</a:t>
            </a:r>
            <a:r>
              <a:rPr kumimoji="1" lang="ja-JP" altLang="en-US" dirty="0" smtClean="0">
                <a:latin typeface="HGP教科書体" panose="02020600000000000000" pitchFamily="18" charset="-128"/>
                <a:ea typeface="HGP教科書体" panose="02020600000000000000" pitchFamily="18" charset="-128"/>
              </a:rPr>
              <a:t>年</a:t>
            </a:r>
            <a:endParaRPr kumimoji="1" lang="en-US" altLang="ja-JP" dirty="0" smtClean="0">
              <a:latin typeface="HGP教科書体" panose="02020600000000000000" pitchFamily="18" charset="-128"/>
              <a:ea typeface="HGP教科書体" panose="02020600000000000000" pitchFamily="18" charset="-128"/>
            </a:endParaRPr>
          </a:p>
          <a:p>
            <a:pPr lvl="1"/>
            <a:r>
              <a:rPr lang="ja-JP" altLang="en-US" dirty="0">
                <a:latin typeface="HGP教科書体" panose="02020600000000000000" pitchFamily="18" charset="-128"/>
                <a:ea typeface="HGP教科書体" panose="02020600000000000000" pitchFamily="18" charset="-128"/>
              </a:rPr>
              <a:t>復旦</a:t>
            </a:r>
            <a:r>
              <a:rPr lang="ja-JP" altLang="en-US" dirty="0" smtClean="0">
                <a:latin typeface="HGP教科書体" panose="02020600000000000000" pitchFamily="18" charset="-128"/>
                <a:ea typeface="HGP教科書体" panose="02020600000000000000" pitchFamily="18" charset="-128"/>
              </a:rPr>
              <a:t>大学　</a:t>
            </a:r>
            <a:r>
              <a:rPr lang="zh-TW" altLang="en-US" dirty="0" smtClean="0">
                <a:latin typeface="HGP教科書体" panose="02020600000000000000" pitchFamily="18" charset="-128"/>
                <a:ea typeface="HGP教科書体" panose="02020600000000000000" pitchFamily="18" charset="-128"/>
              </a:rPr>
              <a:t>国際</a:t>
            </a:r>
            <a:r>
              <a:rPr lang="zh-TW" altLang="en-US" dirty="0">
                <a:latin typeface="HGP教科書体" panose="02020600000000000000" pitchFamily="18" charset="-128"/>
                <a:ea typeface="HGP教科書体" panose="02020600000000000000" pitchFamily="18" charset="-128"/>
              </a:rPr>
              <a:t>関係公共事務</a:t>
            </a:r>
            <a:r>
              <a:rPr lang="zh-TW" altLang="en-US" dirty="0" smtClean="0">
                <a:latin typeface="HGP教科書体" panose="02020600000000000000" pitchFamily="18" charset="-128"/>
                <a:ea typeface="HGP教科書体" panose="02020600000000000000" pitchFamily="18" charset="-128"/>
              </a:rPr>
              <a:t>学院</a:t>
            </a:r>
            <a:endParaRPr lang="en-US" altLang="zh-TW" dirty="0" smtClean="0">
              <a:latin typeface="HGP教科書体" panose="02020600000000000000" pitchFamily="18" charset="-128"/>
              <a:ea typeface="HGP教科書体" panose="02020600000000000000" pitchFamily="18" charset="-128"/>
            </a:endParaRPr>
          </a:p>
          <a:p>
            <a:pPr lvl="1"/>
            <a:r>
              <a:rPr kumimoji="1" lang="ja-JP" altLang="en-US" dirty="0">
                <a:latin typeface="HGP教科書体" panose="02020600000000000000" pitchFamily="18" charset="-128"/>
                <a:ea typeface="HGP教科書体" panose="02020600000000000000" pitchFamily="18" charset="-128"/>
              </a:rPr>
              <a:t>日本トーゴ友好</a:t>
            </a:r>
            <a:r>
              <a:rPr kumimoji="1" lang="ja-JP" altLang="en-US" dirty="0" smtClean="0">
                <a:latin typeface="HGP教科書体" panose="02020600000000000000" pitchFamily="18" charset="-128"/>
                <a:ea typeface="HGP教科書体" panose="02020600000000000000" pitchFamily="18" charset="-128"/>
              </a:rPr>
              <a:t>協会　副会長</a:t>
            </a:r>
            <a:endParaRPr kumimoji="1" lang="ja-JP" altLang="en-US" dirty="0">
              <a:latin typeface="HGP教科書体" panose="02020600000000000000" pitchFamily="18" charset="-128"/>
              <a:ea typeface="HGP教科書体" panose="02020600000000000000" pitchFamily="18" charset="-128"/>
            </a:endParaRPr>
          </a:p>
        </p:txBody>
      </p:sp>
      <p:sp>
        <p:nvSpPr>
          <p:cNvPr id="4" name="日付プレースホルダー 3"/>
          <p:cNvSpPr>
            <a:spLocks noGrp="1"/>
          </p:cNvSpPr>
          <p:nvPr>
            <p:ph type="dt" sz="half" idx="10"/>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7952988-741F-4F77-9868-90F4FC736EAC}" type="slidenum">
              <a:rPr kumimoji="1" lang="ja-JP" altLang="en-US" smtClean="0"/>
              <a:pPr/>
              <a:t>3</a:t>
            </a:fld>
            <a:endParaRPr kumimoji="1" lang="ja-JP" altLang="en-US"/>
          </a:p>
        </p:txBody>
      </p:sp>
    </p:spTree>
    <p:extLst>
      <p:ext uri="{BB962C8B-B14F-4D97-AF65-F5344CB8AC3E}">
        <p14:creationId xmlns:p14="http://schemas.microsoft.com/office/powerpoint/2010/main" val="22900364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30</a:t>
            </a:fld>
            <a:endParaRPr kumimoji="1" lang="ja-JP" altLang="en-US"/>
          </a:p>
        </p:txBody>
      </p:sp>
      <p:pic>
        <p:nvPicPr>
          <p:cNvPr id="3074" name="Picture 2" descr="A:\rotary togo presentation feb.06\DSCN16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8724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31</a:t>
            </a:fld>
            <a:endParaRPr kumimoji="1" lang="ja-JP" altLang="en-US"/>
          </a:p>
        </p:txBody>
      </p:sp>
      <p:pic>
        <p:nvPicPr>
          <p:cNvPr id="31746" name="Picture 2" descr="A:\1_GSICS\TOGO\友好協会\保存\1623288_560792824016589_24003938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196752"/>
            <a:ext cx="3669617" cy="27363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1_GSICS\TOGO\友好協会\保存\1545943_560793637349841_640653839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1391" y="4024708"/>
            <a:ext cx="3669617" cy="27363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1_GSICS\TOGO\友好協会\保存\1606924_560793317349873_249298778_n.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449231" y="1196752"/>
            <a:ext cx="3669617" cy="2736304"/>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3243003"/>
            <a:ext cx="2219325"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187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fade">
                                      <p:cBhvr>
                                        <p:cTn id="7"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32</a:t>
            </a:fld>
            <a:endParaRPr kumimoji="1" lang="ja-JP" altLang="en-US"/>
          </a:p>
        </p:txBody>
      </p:sp>
      <p:pic>
        <p:nvPicPr>
          <p:cNvPr id="4098" name="Picture 2" descr="A:\rotary togo presentation feb.06\DSCN17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1883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33</a:t>
            </a:fld>
            <a:endParaRPr kumimoji="1" lang="ja-JP" altLang="en-US"/>
          </a:p>
        </p:txBody>
      </p:sp>
      <p:pic>
        <p:nvPicPr>
          <p:cNvPr id="14338" name="Picture 2" descr="A:\rotary togo presentation feb.06\DSCN22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4836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34</a:t>
            </a:fld>
            <a:endParaRPr kumimoji="1" lang="ja-JP" altLang="en-US"/>
          </a:p>
        </p:txBody>
      </p:sp>
      <p:pic>
        <p:nvPicPr>
          <p:cNvPr id="6146" name="Picture 2" descr="A:\rotary togo presentation feb.06\DSCN17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 y="0"/>
            <a:ext cx="91424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620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35</a:t>
            </a:fld>
            <a:endParaRPr kumimoji="1" lang="ja-JP" altLang="en-US"/>
          </a:p>
        </p:txBody>
      </p:sp>
      <p:pic>
        <p:nvPicPr>
          <p:cNvPr id="16386" name="Picture 2" descr="A:\rotary togo presentation feb.06\DSCN22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229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36</a:t>
            </a:fld>
            <a:endParaRPr kumimoji="1" lang="ja-JP" altLang="en-US"/>
          </a:p>
        </p:txBody>
      </p:sp>
      <p:pic>
        <p:nvPicPr>
          <p:cNvPr id="7" name="Picture 2" descr="A:\1_GSICS\TOGO\友好協会\保存\1545988_560797067349498_1530445427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424489"/>
            <a:ext cx="609307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1_GSICS\TOGO\友好協会\保存\1689390_560800027349202_184559691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608" y="9674"/>
            <a:ext cx="4553087" cy="34148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1717081"/>
            <a:ext cx="3228975"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45003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1_GSICS\TOGO\友好協会\保存\1779712_560804917348713_662778343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6557" y="3305293"/>
            <a:ext cx="4736943" cy="355270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37</a:t>
            </a:fld>
            <a:endParaRPr kumimoji="1" lang="ja-JP" altLang="en-US"/>
          </a:p>
        </p:txBody>
      </p:sp>
      <p:pic>
        <p:nvPicPr>
          <p:cNvPr id="8" name="Picture 2" descr="A:\1_GSICS\TOGO\友好協会\保存\1798794_560805680681970_860122385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5" y="0"/>
            <a:ext cx="4764021" cy="35730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1_GSICS\TOGO\友好協会\保存\1005769_560806497348555_1691008408_n.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125" y="3553916"/>
            <a:ext cx="4394432" cy="33040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1_GSICS\TOGO\友好協会\保存\1496661_560805157348689_1302096574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6557" y="27434"/>
            <a:ext cx="4727443" cy="354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710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38</a:t>
            </a:fld>
            <a:endParaRPr kumimoji="1" lang="ja-JP" altLang="en-US"/>
          </a:p>
        </p:txBody>
      </p:sp>
      <p:pic>
        <p:nvPicPr>
          <p:cNvPr id="9" name="Picture 2" descr="A:\1_GSICS\TOGO\友好協会\保存\1511080_561319537297251_1497248930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8216"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1_GSICS\TOGO\友好協会\保存\1779752_560798017349403_1508295241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1" y="3429372"/>
            <a:ext cx="609306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1_GSICS\TOGO\友好協会\保存\1780817_561319433963928_983143159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45" y="372"/>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1_GSICS\TOGO\友好協会\保存\1545988_560797067349498_1530445427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2755" y="3429372"/>
            <a:ext cx="6029423" cy="345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2805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39</a:t>
            </a:fld>
            <a:endParaRPr kumimoji="1" lang="ja-JP" altLang="en-US"/>
          </a:p>
        </p:txBody>
      </p:sp>
      <p:pic>
        <p:nvPicPr>
          <p:cNvPr id="40962" name="Picture 2" descr="A:\1_GSICS\TOGO\友好協会\保存\1798583_561319687297236_34967085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1_GSICS\TOGO\友好協会\保存\156277_561323687296836_206743494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1_GSICS\TOGO\友好協会\保存\1796464_561318590630679_1900179780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1_GSICS\TOGO\友好協会\保存\1782119_561323820630156_108952487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1906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b="1" dirty="0" smtClean="0">
                <a:latin typeface="HGP教科書体" panose="02020600000000000000" pitchFamily="18" charset="-128"/>
                <a:ea typeface="HGP教科書体" panose="02020600000000000000" pitchFamily="18" charset="-128"/>
              </a:rPr>
              <a:t>2. </a:t>
            </a:r>
            <a:r>
              <a:rPr kumimoji="1" lang="ja-JP" altLang="en-US" b="1" dirty="0" smtClean="0">
                <a:latin typeface="HGP教科書体" panose="02020600000000000000" pitchFamily="18" charset="-128"/>
                <a:ea typeface="HGP教科書体" panose="02020600000000000000" pitchFamily="18" charset="-128"/>
              </a:rPr>
              <a:t>アフリカを取り巻く現状</a:t>
            </a:r>
            <a:endParaRPr kumimoji="1" lang="ja-JP" altLang="en-US" b="1" dirty="0">
              <a:latin typeface="HGP教科書体" panose="02020600000000000000" pitchFamily="18" charset="-128"/>
              <a:ea typeface="HGP教科書体" panose="02020600000000000000" pitchFamily="18" charset="-128"/>
            </a:endParaRPr>
          </a:p>
        </p:txBody>
      </p:sp>
      <p:sp>
        <p:nvSpPr>
          <p:cNvPr id="3" name="コンテンツ プレースホルダー 2"/>
          <p:cNvSpPr>
            <a:spLocks noGrp="1"/>
          </p:cNvSpPr>
          <p:nvPr>
            <p:ph idx="1"/>
          </p:nvPr>
        </p:nvSpPr>
        <p:spPr/>
        <p:txBody>
          <a:bodyPr>
            <a:normAutofit/>
          </a:bodyPr>
          <a:lstStyle/>
          <a:p>
            <a:pPr marL="457200" lvl="1" indent="0">
              <a:buNone/>
            </a:pPr>
            <a:endParaRPr kumimoji="1" lang="ja-JP" altLang="en-US" dirty="0">
              <a:latin typeface="HGP教科書体" panose="02020600000000000000" pitchFamily="18" charset="-128"/>
              <a:ea typeface="HGP教科書体" panose="02020600000000000000" pitchFamily="18" charset="-128"/>
            </a:endParaRPr>
          </a:p>
        </p:txBody>
      </p:sp>
      <p:sp>
        <p:nvSpPr>
          <p:cNvPr id="4" name="日付プレースホルダー 3"/>
          <p:cNvSpPr>
            <a:spLocks noGrp="1"/>
          </p:cNvSpPr>
          <p:nvPr>
            <p:ph type="dt" sz="half" idx="10"/>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7952988-741F-4F77-9868-90F4FC736EAC}" type="slidenum">
              <a:rPr kumimoji="1" lang="ja-JP" altLang="en-US" smtClean="0"/>
              <a:pPr/>
              <a:t>4</a:t>
            </a:fld>
            <a:endParaRPr kumimoji="1" lang="ja-JP" altLang="en-US"/>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1772816"/>
            <a:ext cx="5676900"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92717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40</a:t>
            </a:fld>
            <a:endParaRPr kumimoji="1" lang="ja-JP" altLang="en-US"/>
          </a:p>
        </p:txBody>
      </p:sp>
      <p:pic>
        <p:nvPicPr>
          <p:cNvPr id="7170" name="Picture 2" descr="A:\rotary togo presentation feb.06\DSCN19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9942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ctrTitle"/>
          </p:nvPr>
        </p:nvSpPr>
        <p:spPr>
          <a:xfrm>
            <a:off x="685800" y="2564904"/>
            <a:ext cx="7772400" cy="1470025"/>
          </a:xfrm>
        </p:spPr>
        <p:txBody>
          <a:bodyPr/>
          <a:lstStyle/>
          <a:p>
            <a:r>
              <a:rPr lang="ja-JP" altLang="en-US" dirty="0">
                <a:latin typeface="HGP行書体" pitchFamily="66" charset="-128"/>
                <a:ea typeface="HGP行書体" pitchFamily="66" charset="-128"/>
              </a:rPr>
              <a:t>ありがとうございました。</a:t>
            </a:r>
            <a:endParaRPr kumimoji="1" lang="ja-JP" altLang="en-US" dirty="0">
              <a:latin typeface="HGP行書体" pitchFamily="66" charset="-128"/>
              <a:ea typeface="HGP行書体" pitchFamily="66" charset="-128"/>
            </a:endParaRPr>
          </a:p>
        </p:txBody>
      </p:sp>
    </p:spTree>
    <p:extLst>
      <p:ext uri="{BB962C8B-B14F-4D97-AF65-F5344CB8AC3E}">
        <p14:creationId xmlns:p14="http://schemas.microsoft.com/office/powerpoint/2010/main" val="421885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ja-JP" altLang="en-US" b="1" dirty="0">
                <a:latin typeface="HGP教科書体" panose="02020600000000000000" pitchFamily="18" charset="-128"/>
                <a:ea typeface="HGP教科書体" panose="02020600000000000000" pitchFamily="18" charset="-128"/>
              </a:rPr>
              <a:t>質疑応答</a:t>
            </a:r>
            <a:endParaRPr kumimoji="1" lang="ja-JP" altLang="en-US" dirty="0"/>
          </a:p>
        </p:txBody>
      </p:sp>
      <p:sp>
        <p:nvSpPr>
          <p:cNvPr id="7" name="コンテンツ プレースホルダー 6"/>
          <p:cNvSpPr>
            <a:spLocks noGrp="1"/>
          </p:cNvSpPr>
          <p:nvPr>
            <p:ph sz="half" idx="1"/>
          </p:nvPr>
        </p:nvSpPr>
        <p:spPr/>
        <p:txBody>
          <a:bodyPr>
            <a:normAutofit fontScale="77500" lnSpcReduction="20000"/>
          </a:bodyPr>
          <a:lstStyle/>
          <a:p>
            <a:r>
              <a:rPr lang="ja-JP" altLang="en-US" dirty="0">
                <a:latin typeface="HGP教科書体" panose="02020600000000000000" pitchFamily="18" charset="-128"/>
                <a:ea typeface="HGP教科書体" panose="02020600000000000000" pitchFamily="18" charset="-128"/>
              </a:rPr>
              <a:t>トーゴの人口・面積</a:t>
            </a:r>
            <a:endParaRPr lang="en-US" altLang="ja-JP" dirty="0">
              <a:latin typeface="HGP教科書体" panose="02020600000000000000" pitchFamily="18" charset="-128"/>
              <a:ea typeface="HGP教科書体" panose="02020600000000000000" pitchFamily="18" charset="-128"/>
            </a:endParaRPr>
          </a:p>
          <a:p>
            <a:pPr lvl="1"/>
            <a:r>
              <a:rPr lang="ja-JP" altLang="en-US" dirty="0">
                <a:latin typeface="HGP教科書体" panose="02020600000000000000" pitchFamily="18" charset="-128"/>
                <a:ea typeface="HGP教科書体" panose="02020600000000000000" pitchFamily="18" charset="-128"/>
              </a:rPr>
              <a:t>人口：</a:t>
            </a:r>
            <a:r>
              <a:rPr lang="en-US" altLang="ja-JP" dirty="0">
                <a:latin typeface="HGP教科書体" panose="02020600000000000000" pitchFamily="18" charset="-128"/>
                <a:ea typeface="HGP教科書体" panose="02020600000000000000" pitchFamily="18" charset="-128"/>
              </a:rPr>
              <a:t>6</a:t>
            </a:r>
            <a:r>
              <a:rPr lang="ja-JP" altLang="en-US" dirty="0">
                <a:latin typeface="HGP教科書体" panose="02020600000000000000" pitchFamily="18" charset="-128"/>
                <a:ea typeface="HGP教科書体" panose="02020600000000000000" pitchFamily="18" charset="-128"/>
              </a:rPr>
              <a:t>３</a:t>
            </a:r>
            <a:r>
              <a:rPr lang="en-US" altLang="ja-JP" dirty="0">
                <a:latin typeface="HGP教科書体" panose="02020600000000000000" pitchFamily="18" charset="-128"/>
                <a:ea typeface="HGP教科書体" panose="02020600000000000000" pitchFamily="18" charset="-128"/>
              </a:rPr>
              <a:t>0</a:t>
            </a:r>
            <a:r>
              <a:rPr lang="ja-JP" altLang="en-US" dirty="0">
                <a:latin typeface="HGP教科書体" panose="02020600000000000000" pitchFamily="18" charset="-128"/>
                <a:ea typeface="HGP教科書体" panose="02020600000000000000" pitchFamily="18" charset="-128"/>
              </a:rPr>
              <a:t>万人</a:t>
            </a:r>
            <a:r>
              <a:rPr lang="en-US" altLang="ja-JP" dirty="0">
                <a:latin typeface="HGP教科書体" panose="02020600000000000000" pitchFamily="18" charset="-128"/>
                <a:ea typeface="HGP教科書体" panose="02020600000000000000" pitchFamily="18" charset="-128"/>
              </a:rPr>
              <a:t>(</a:t>
            </a:r>
            <a:r>
              <a:rPr lang="ja-JP" altLang="en-US" dirty="0">
                <a:latin typeface="HGP教科書体" panose="02020600000000000000" pitchFamily="18" charset="-128"/>
                <a:ea typeface="HGP教科書体" panose="02020600000000000000" pitchFamily="18" charset="-128"/>
              </a:rPr>
              <a:t>日本の</a:t>
            </a:r>
            <a:r>
              <a:rPr lang="en-US" altLang="ja-JP" dirty="0">
                <a:latin typeface="HGP教科書体" panose="02020600000000000000" pitchFamily="18" charset="-128"/>
                <a:ea typeface="HGP教科書体" panose="02020600000000000000" pitchFamily="18" charset="-128"/>
              </a:rPr>
              <a:t>1/20</a:t>
            </a:r>
            <a:r>
              <a:rPr lang="en-US" altLang="ja-JP" dirty="0" smtClean="0">
                <a:latin typeface="HGP教科書体" panose="02020600000000000000" pitchFamily="18" charset="-128"/>
                <a:ea typeface="HGP教科書体" panose="02020600000000000000" pitchFamily="18" charset="-128"/>
              </a:rPr>
              <a:t>)</a:t>
            </a:r>
          </a:p>
          <a:p>
            <a:pPr marL="457200" lvl="1" indent="0">
              <a:buNone/>
            </a:pPr>
            <a:r>
              <a:rPr lang="ja-JP" altLang="en-US" dirty="0">
                <a:latin typeface="HGP教科書体" panose="02020600000000000000" pitchFamily="18" charset="-128"/>
                <a:ea typeface="HGP教科書体" panose="02020600000000000000" pitchFamily="18" charset="-128"/>
              </a:rPr>
              <a:t> </a:t>
            </a:r>
            <a:r>
              <a:rPr lang="ja-JP" altLang="en-US" dirty="0" smtClean="0">
                <a:latin typeface="HGP教科書体" panose="02020600000000000000" pitchFamily="18" charset="-128"/>
                <a:ea typeface="HGP教科書体" panose="02020600000000000000" pitchFamily="18" charset="-128"/>
              </a:rPr>
              <a:t>  ＝</a:t>
            </a:r>
            <a:r>
              <a:rPr lang="ja-JP" altLang="en-US" dirty="0">
                <a:latin typeface="HGP教科書体" panose="02020600000000000000" pitchFamily="18" charset="-128"/>
                <a:ea typeface="HGP教科書体" panose="02020600000000000000" pitchFamily="18" charset="-128"/>
              </a:rPr>
              <a:t>千葉県と同程度</a:t>
            </a:r>
            <a:endParaRPr lang="en-US" altLang="ja-JP" dirty="0">
              <a:latin typeface="HGP教科書体" panose="02020600000000000000" pitchFamily="18" charset="-128"/>
              <a:ea typeface="HGP教科書体" panose="02020600000000000000" pitchFamily="18" charset="-128"/>
            </a:endParaRPr>
          </a:p>
          <a:p>
            <a:pPr lvl="1"/>
            <a:r>
              <a:rPr lang="ja-JP" altLang="en-US" dirty="0">
                <a:latin typeface="HGP教科書体" panose="02020600000000000000" pitchFamily="18" charset="-128"/>
                <a:ea typeface="HGP教科書体" panose="02020600000000000000" pitchFamily="18" charset="-128"/>
              </a:rPr>
              <a:t>面積：</a:t>
            </a:r>
            <a:r>
              <a:rPr lang="en-US" altLang="ja-JP" dirty="0">
                <a:latin typeface="HGP教科書体" panose="02020600000000000000" pitchFamily="18" charset="-128"/>
                <a:ea typeface="HGP教科書体" panose="02020600000000000000" pitchFamily="18" charset="-128"/>
              </a:rPr>
              <a:t>5</a:t>
            </a:r>
            <a:r>
              <a:rPr lang="ja-JP" altLang="en-US" dirty="0">
                <a:latin typeface="HGP教科書体" panose="02020600000000000000" pitchFamily="18" charset="-128"/>
                <a:ea typeface="HGP教科書体" panose="02020600000000000000" pitchFamily="18" charset="-128"/>
              </a:rPr>
              <a:t>万</a:t>
            </a:r>
            <a:r>
              <a:rPr lang="en-US" altLang="ja-JP" dirty="0">
                <a:latin typeface="HGP教科書体" panose="02020600000000000000" pitchFamily="18" charset="-128"/>
                <a:ea typeface="HGP教科書体" panose="02020600000000000000" pitchFamily="18" charset="-128"/>
              </a:rPr>
              <a:t>6</a:t>
            </a:r>
            <a:r>
              <a:rPr lang="ja-JP" altLang="en-US" dirty="0">
                <a:latin typeface="HGP教科書体" panose="02020600000000000000" pitchFamily="18" charset="-128"/>
                <a:ea typeface="HGP教科書体" panose="02020600000000000000" pitchFamily="18" charset="-128"/>
              </a:rPr>
              <a:t>千㎢</a:t>
            </a:r>
            <a:r>
              <a:rPr lang="en-US" altLang="ja-JP" dirty="0">
                <a:latin typeface="HGP教科書体" panose="02020600000000000000" pitchFamily="18" charset="-128"/>
                <a:ea typeface="HGP教科書体" panose="02020600000000000000" pitchFamily="18" charset="-128"/>
              </a:rPr>
              <a:t>(</a:t>
            </a:r>
            <a:r>
              <a:rPr lang="ja-JP" altLang="en-US" dirty="0">
                <a:latin typeface="HGP教科書体" panose="02020600000000000000" pitchFamily="18" charset="-128"/>
                <a:ea typeface="HGP教科書体" panose="02020600000000000000" pitchFamily="18" charset="-128"/>
              </a:rPr>
              <a:t>日本の</a:t>
            </a:r>
            <a:r>
              <a:rPr lang="en-US" altLang="ja-JP" dirty="0">
                <a:latin typeface="HGP教科書体" panose="02020600000000000000" pitchFamily="18" charset="-128"/>
                <a:ea typeface="HGP教科書体" panose="02020600000000000000" pitchFamily="18" charset="-128"/>
              </a:rPr>
              <a:t>1/7)</a:t>
            </a:r>
            <a:r>
              <a:rPr lang="ja-JP" altLang="en-US" dirty="0">
                <a:latin typeface="HGP教科書体" panose="02020600000000000000" pitchFamily="18" charset="-128"/>
                <a:ea typeface="HGP教科書体" panose="02020600000000000000" pitchFamily="18" charset="-128"/>
              </a:rPr>
              <a:t>　＝九州もしくは台湾より少し大きい</a:t>
            </a:r>
            <a:endParaRPr lang="en-US" altLang="ja-JP" dirty="0">
              <a:latin typeface="HGP教科書体" panose="02020600000000000000" pitchFamily="18" charset="-128"/>
              <a:ea typeface="HGP教科書体" panose="02020600000000000000" pitchFamily="18" charset="-128"/>
            </a:endParaRPr>
          </a:p>
          <a:p>
            <a:r>
              <a:rPr lang="ja-JP" altLang="en-US" dirty="0">
                <a:latin typeface="HGP教科書体" panose="02020600000000000000" pitchFamily="18" charset="-128"/>
                <a:ea typeface="HGP教科書体" panose="02020600000000000000" pitchFamily="18" charset="-128"/>
              </a:rPr>
              <a:t>現地通貨</a:t>
            </a:r>
            <a:endParaRPr lang="en-US" altLang="ja-JP" dirty="0">
              <a:latin typeface="HGP教科書体" panose="02020600000000000000" pitchFamily="18" charset="-128"/>
              <a:ea typeface="HGP教科書体" panose="02020600000000000000" pitchFamily="18" charset="-128"/>
            </a:endParaRPr>
          </a:p>
          <a:p>
            <a:pPr lvl="1"/>
            <a:r>
              <a:rPr lang="en-US" altLang="ja-JP" dirty="0">
                <a:latin typeface="HGP教科書体" panose="02020600000000000000" pitchFamily="18" charset="-128"/>
                <a:ea typeface="HGP教科書体" panose="02020600000000000000" pitchFamily="18" charset="-128"/>
              </a:rPr>
              <a:t>CFA</a:t>
            </a:r>
            <a:r>
              <a:rPr lang="ja-JP" altLang="en-US" dirty="0">
                <a:latin typeface="HGP教科書体" panose="02020600000000000000" pitchFamily="18" charset="-128"/>
                <a:ea typeface="HGP教科書体" panose="02020600000000000000" pitchFamily="18" charset="-128"/>
              </a:rPr>
              <a:t>フラン（セーファーフラン</a:t>
            </a:r>
            <a:r>
              <a:rPr lang="en-US" altLang="ja-JP" dirty="0">
                <a:latin typeface="HGP教科書体" panose="02020600000000000000" pitchFamily="18" charset="-128"/>
                <a:ea typeface="HGP教科書体" panose="02020600000000000000" pitchFamily="18" charset="-128"/>
              </a:rPr>
              <a:t>)</a:t>
            </a:r>
            <a:r>
              <a:rPr lang="ja-JP" altLang="en-US" dirty="0">
                <a:latin typeface="HGP教科書体" panose="02020600000000000000" pitchFamily="18" charset="-128"/>
                <a:ea typeface="HGP教科書体" panose="02020600000000000000" pitchFamily="18" charset="-128"/>
              </a:rPr>
              <a:t>：西アフリカ、中部アフリカ地域の旧フランス植民地を中心とする多くの国で用いられる共同通貨。</a:t>
            </a:r>
            <a:endParaRPr lang="en-US" altLang="ja-JP" dirty="0">
              <a:latin typeface="HGP教科書体" panose="02020600000000000000" pitchFamily="18" charset="-128"/>
              <a:ea typeface="HGP教科書体" panose="02020600000000000000" pitchFamily="18" charset="-128"/>
            </a:endParaRPr>
          </a:p>
          <a:p>
            <a:pPr lvl="1"/>
            <a:r>
              <a:rPr lang="en-US" altLang="ja-JP" dirty="0">
                <a:latin typeface="HGP教科書体" panose="02020600000000000000" pitchFamily="18" charset="-128"/>
                <a:ea typeface="HGP教科書体" panose="02020600000000000000" pitchFamily="18" charset="-128"/>
              </a:rPr>
              <a:t>1</a:t>
            </a:r>
            <a:r>
              <a:rPr lang="ja-JP" altLang="en-US" dirty="0">
                <a:latin typeface="HGP教科書体" panose="02020600000000000000" pitchFamily="18" charset="-128"/>
                <a:ea typeface="HGP教科書体" panose="02020600000000000000" pitchFamily="18" charset="-128"/>
              </a:rPr>
              <a:t>ユーロ</a:t>
            </a:r>
            <a:r>
              <a:rPr lang="en-US" altLang="ja-JP" dirty="0">
                <a:latin typeface="HGP教科書体" panose="02020600000000000000" pitchFamily="18" charset="-128"/>
                <a:ea typeface="HGP教科書体" panose="02020600000000000000" pitchFamily="18" charset="-128"/>
              </a:rPr>
              <a:t>=655.957CFA</a:t>
            </a:r>
            <a:r>
              <a:rPr lang="ja-JP" altLang="en-US" dirty="0">
                <a:latin typeface="HGP教科書体" panose="02020600000000000000" pitchFamily="18" charset="-128"/>
                <a:ea typeface="HGP教科書体" panose="02020600000000000000" pitchFamily="18" charset="-128"/>
              </a:rPr>
              <a:t>フランの固定レート。</a:t>
            </a:r>
          </a:p>
          <a:p>
            <a:pPr lvl="1"/>
            <a:r>
              <a:rPr lang="ja-JP" altLang="en-US" dirty="0">
                <a:latin typeface="HGP教科書体" panose="02020600000000000000" pitchFamily="18" charset="-128"/>
                <a:ea typeface="HGP教科書体" panose="02020600000000000000" pitchFamily="18" charset="-128"/>
              </a:rPr>
              <a:t>日本円との両替はできないので、現地でユーロやドルから両替する。</a:t>
            </a:r>
            <a:endParaRPr lang="en-US" altLang="ja-JP" dirty="0">
              <a:latin typeface="HGP教科書体" panose="02020600000000000000" pitchFamily="18" charset="-128"/>
              <a:ea typeface="HGP教科書体" panose="02020600000000000000" pitchFamily="18" charset="-128"/>
            </a:endParaRPr>
          </a:p>
          <a:p>
            <a:endParaRPr lang="ja-JP" altLang="en-US" dirty="0">
              <a:latin typeface="HGP教科書体" panose="02020600000000000000" pitchFamily="18" charset="-128"/>
              <a:ea typeface="HGP教科書体" panose="02020600000000000000" pitchFamily="18" charset="-128"/>
            </a:endParaRPr>
          </a:p>
          <a:p>
            <a:endParaRPr kumimoji="1" lang="ja-JP" altLang="en-US" dirty="0"/>
          </a:p>
        </p:txBody>
      </p:sp>
      <p:sp>
        <p:nvSpPr>
          <p:cNvPr id="8" name="コンテンツ プレースホルダー 7"/>
          <p:cNvSpPr>
            <a:spLocks noGrp="1"/>
          </p:cNvSpPr>
          <p:nvPr>
            <p:ph sz="half" idx="2"/>
          </p:nvPr>
        </p:nvSpPr>
        <p:spPr/>
        <p:txBody>
          <a:bodyPr>
            <a:normAutofit fontScale="77500" lnSpcReduction="20000"/>
          </a:bodyPr>
          <a:lstStyle/>
          <a:p>
            <a:r>
              <a:rPr lang="ja-JP" altLang="en-US" dirty="0">
                <a:latin typeface="HGP教科書体" panose="02020600000000000000" pitchFamily="18" charset="-128"/>
                <a:ea typeface="HGP教科書体" panose="02020600000000000000" pitchFamily="18" charset="-128"/>
              </a:rPr>
              <a:t>言語：</a:t>
            </a:r>
            <a:endParaRPr lang="en-US" altLang="ja-JP" dirty="0">
              <a:latin typeface="HGP教科書体" panose="02020600000000000000" pitchFamily="18" charset="-128"/>
              <a:ea typeface="HGP教科書体" panose="02020600000000000000" pitchFamily="18" charset="-128"/>
            </a:endParaRPr>
          </a:p>
          <a:p>
            <a:pPr lvl="1"/>
            <a:r>
              <a:rPr lang="ja-JP" altLang="en-US" dirty="0">
                <a:latin typeface="HGP教科書体" panose="02020600000000000000" pitchFamily="18" charset="-128"/>
                <a:ea typeface="HGP教科書体" panose="02020600000000000000" pitchFamily="18" charset="-128"/>
              </a:rPr>
              <a:t>仏語が公用語。</a:t>
            </a:r>
            <a:endParaRPr lang="en-US" altLang="ja-JP" dirty="0">
              <a:latin typeface="HGP教科書体" panose="02020600000000000000" pitchFamily="18" charset="-128"/>
              <a:ea typeface="HGP教科書体" panose="02020600000000000000" pitchFamily="18" charset="-128"/>
            </a:endParaRPr>
          </a:p>
          <a:p>
            <a:pPr lvl="1"/>
            <a:r>
              <a:rPr lang="ja-JP" altLang="en-US" dirty="0">
                <a:latin typeface="HGP教科書体" panose="02020600000000000000" pitchFamily="18" charset="-128"/>
                <a:ea typeface="HGP教科書体" panose="02020600000000000000" pitchFamily="18" charset="-128"/>
              </a:rPr>
              <a:t>多民族国家で言語も多様なので、他民族間では仏語でコミュニケーションをとる。</a:t>
            </a:r>
            <a:endParaRPr lang="en-US" altLang="ja-JP" dirty="0">
              <a:latin typeface="HGP教科書体" panose="02020600000000000000" pitchFamily="18" charset="-128"/>
              <a:ea typeface="HGP教科書体" panose="02020600000000000000" pitchFamily="18" charset="-128"/>
            </a:endParaRPr>
          </a:p>
          <a:p>
            <a:pPr lvl="1"/>
            <a:r>
              <a:rPr lang="ja-JP" altLang="en-US" dirty="0">
                <a:latin typeface="HGP教科書体" panose="02020600000000000000" pitchFamily="18" charset="-128"/>
                <a:ea typeface="HGP教科書体" panose="02020600000000000000" pitchFamily="18" charset="-128"/>
              </a:rPr>
              <a:t>井戸修理プロジェクトでは、英仏語にて連絡している。</a:t>
            </a:r>
            <a:endParaRPr lang="en-US" altLang="ja-JP" dirty="0">
              <a:latin typeface="HGP教科書体" panose="02020600000000000000" pitchFamily="18" charset="-128"/>
              <a:ea typeface="HGP教科書体" panose="02020600000000000000" pitchFamily="18" charset="-128"/>
            </a:endParaRPr>
          </a:p>
          <a:p>
            <a:r>
              <a:rPr lang="ja-JP" altLang="en-US" dirty="0">
                <a:latin typeface="HGP教科書体" panose="02020600000000000000" pitchFamily="18" charset="-128"/>
                <a:ea typeface="HGP教科書体" panose="02020600000000000000" pitchFamily="18" charset="-128"/>
              </a:rPr>
              <a:t>地下水は安全な飲料なの</a:t>
            </a:r>
            <a:r>
              <a:rPr lang="ja-JP" altLang="en-US" dirty="0" smtClean="0">
                <a:latin typeface="HGP教科書体" panose="02020600000000000000" pitchFamily="18" charset="-128"/>
                <a:ea typeface="HGP教科書体" panose="02020600000000000000" pitchFamily="18" charset="-128"/>
              </a:rPr>
              <a:t>か</a:t>
            </a:r>
            <a:r>
              <a:rPr lang="en-US" altLang="ja-JP" dirty="0" smtClean="0">
                <a:latin typeface="HGP教科書体" panose="02020600000000000000" pitchFamily="18" charset="-128"/>
                <a:ea typeface="HGP教科書体" panose="02020600000000000000" pitchFamily="18" charset="-128"/>
              </a:rPr>
              <a:t>?</a:t>
            </a:r>
            <a:endParaRPr lang="en-US" altLang="ja-JP" dirty="0">
              <a:latin typeface="HGP教科書体" panose="02020600000000000000" pitchFamily="18" charset="-128"/>
              <a:ea typeface="HGP教科書体" panose="02020600000000000000" pitchFamily="18" charset="-128"/>
            </a:endParaRPr>
          </a:p>
          <a:p>
            <a:pPr lvl="1"/>
            <a:r>
              <a:rPr lang="ja-JP" altLang="en-US" dirty="0">
                <a:latin typeface="HGP教科書体" panose="02020600000000000000" pitchFamily="18" charset="-128"/>
                <a:ea typeface="HGP教科書体" panose="02020600000000000000" pitchFamily="18" charset="-128"/>
              </a:rPr>
              <a:t>水質調査を行って確認して</a:t>
            </a:r>
            <a:r>
              <a:rPr lang="ja-JP" altLang="en-US" dirty="0" smtClean="0">
                <a:latin typeface="HGP教科書体" panose="02020600000000000000" pitchFamily="18" charset="-128"/>
                <a:ea typeface="HGP教科書体" panose="02020600000000000000" pitchFamily="18" charset="-128"/>
              </a:rPr>
              <a:t>いる</a:t>
            </a:r>
            <a:endParaRPr lang="en-US" altLang="ja-JP" dirty="0">
              <a:latin typeface="HGP教科書体" panose="02020600000000000000" pitchFamily="18" charset="-128"/>
              <a:ea typeface="HGP教科書体" panose="02020600000000000000" pitchFamily="18" charset="-128"/>
            </a:endParaRPr>
          </a:p>
          <a:p>
            <a:r>
              <a:rPr lang="ja-JP" altLang="en-US" dirty="0">
                <a:latin typeface="HGP教科書体" panose="02020600000000000000" pitchFamily="18" charset="-128"/>
                <a:ea typeface="HGP教科書体" panose="02020600000000000000" pitchFamily="18" charset="-128"/>
              </a:rPr>
              <a:t>キング・メンサーの音楽</a:t>
            </a:r>
            <a:r>
              <a:rPr lang="en-US" altLang="ja-JP" dirty="0">
                <a:latin typeface="HGP教科書体" panose="02020600000000000000" pitchFamily="18" charset="-128"/>
                <a:ea typeface="HGP教科書体" panose="02020600000000000000" pitchFamily="18" charset="-128"/>
              </a:rPr>
              <a:t>(</a:t>
            </a:r>
            <a:r>
              <a:rPr lang="ja-JP" altLang="en-US" dirty="0">
                <a:latin typeface="HGP教科書体" panose="02020600000000000000" pitchFamily="18" charset="-128"/>
                <a:ea typeface="HGP教科書体" panose="02020600000000000000" pitchFamily="18" charset="-128"/>
              </a:rPr>
              <a:t>ジャンル</a:t>
            </a:r>
            <a:r>
              <a:rPr lang="en-US" altLang="ja-JP" dirty="0" smtClean="0">
                <a:latin typeface="HGP教科書体" panose="02020600000000000000" pitchFamily="18" charset="-128"/>
                <a:ea typeface="HGP教科書体" panose="02020600000000000000" pitchFamily="18" charset="-128"/>
              </a:rPr>
              <a:t>)</a:t>
            </a:r>
          </a:p>
          <a:p>
            <a:pPr lvl="1"/>
            <a:r>
              <a:rPr lang="ja-JP" altLang="en-US" dirty="0">
                <a:latin typeface="HGP教科書体" panose="02020600000000000000" pitchFamily="18" charset="-128"/>
                <a:ea typeface="HGP教科書体" panose="02020600000000000000" pitchFamily="18" charset="-128"/>
              </a:rPr>
              <a:t>現代的なスタイルと伝統的なトーゴの</a:t>
            </a:r>
            <a:r>
              <a:rPr lang="ja-JP" altLang="en-US" dirty="0" smtClean="0">
                <a:latin typeface="HGP教科書体" panose="02020600000000000000" pitchFamily="18" charset="-128"/>
                <a:ea typeface="HGP教科書体" panose="02020600000000000000" pitchFamily="18" charset="-128"/>
              </a:rPr>
              <a:t>価値観を融合している。</a:t>
            </a:r>
            <a:endParaRPr lang="en-US" altLang="ja-JP" dirty="0">
              <a:latin typeface="HGP教科書体" panose="02020600000000000000" pitchFamily="18" charset="-128"/>
              <a:ea typeface="HGP教科書体" panose="02020600000000000000" pitchFamily="18" charset="-128"/>
            </a:endParaRPr>
          </a:p>
          <a:p>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42</a:t>
            </a:fld>
            <a:endParaRPr kumimoji="1" lang="ja-JP" altLang="en-US"/>
          </a:p>
        </p:txBody>
      </p:sp>
    </p:spTree>
    <p:extLst>
      <p:ext uri="{BB962C8B-B14F-4D97-AF65-F5344CB8AC3E}">
        <p14:creationId xmlns:p14="http://schemas.microsoft.com/office/powerpoint/2010/main" val="4126688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latin typeface="HGP教科書体" panose="02020600000000000000" pitchFamily="18" charset="-128"/>
                <a:ea typeface="HGP教科書体" panose="02020600000000000000" pitchFamily="18" charset="-128"/>
              </a:rPr>
              <a:t>2. </a:t>
            </a:r>
            <a:r>
              <a:rPr lang="ja-JP" altLang="en-US" b="1" dirty="0">
                <a:latin typeface="HGP教科書体" panose="02020600000000000000" pitchFamily="18" charset="-128"/>
                <a:ea typeface="HGP教科書体" panose="02020600000000000000" pitchFamily="18" charset="-128"/>
              </a:rPr>
              <a:t>アフリカを取り巻く現状</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5</a:t>
            </a:fld>
            <a:endParaRPr kumimoji="1" lang="ja-JP" altLang="en-US"/>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642076"/>
            <a:ext cx="4729585" cy="517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34931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latin typeface="HGP教科書体" panose="02020600000000000000" pitchFamily="18" charset="-128"/>
                <a:ea typeface="HGP教科書体" panose="02020600000000000000" pitchFamily="18" charset="-128"/>
              </a:rPr>
              <a:t>2. </a:t>
            </a:r>
            <a:r>
              <a:rPr lang="ja-JP" altLang="en-US" b="1" dirty="0">
                <a:latin typeface="HGP教科書体" panose="02020600000000000000" pitchFamily="18" charset="-128"/>
                <a:ea typeface="HGP教科書体" panose="02020600000000000000" pitchFamily="18" charset="-128"/>
              </a:rPr>
              <a:t>アフリカを取り巻く現状</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6</a:t>
            </a:fld>
            <a:endParaRPr kumimoji="1" lang="ja-JP" altLang="en-US"/>
          </a:p>
        </p:txBody>
      </p:sp>
      <p:pic>
        <p:nvPicPr>
          <p:cNvPr id="51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829468"/>
            <a:ext cx="6487865" cy="4623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1818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latin typeface="HGP教科書体" panose="02020600000000000000" pitchFamily="18" charset="-128"/>
                <a:ea typeface="HGP教科書体" panose="02020600000000000000" pitchFamily="18" charset="-128"/>
              </a:rPr>
              <a:t>2. </a:t>
            </a:r>
            <a:r>
              <a:rPr lang="ja-JP" altLang="en-US" b="1" dirty="0">
                <a:latin typeface="HGP教科書体" panose="02020600000000000000" pitchFamily="18" charset="-128"/>
                <a:ea typeface="HGP教科書体" panose="02020600000000000000" pitchFamily="18" charset="-128"/>
              </a:rPr>
              <a:t>アフリカを取り巻く現状</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7</a:t>
            </a:fld>
            <a:endParaRPr kumimoji="1" lang="ja-JP" altLang="en-US"/>
          </a:p>
        </p:txBody>
      </p:sp>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939" y="1916832"/>
            <a:ext cx="7060445"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655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latin typeface="HGP教科書体" panose="02020600000000000000" pitchFamily="18" charset="-128"/>
                <a:ea typeface="HGP教科書体" panose="02020600000000000000" pitchFamily="18" charset="-128"/>
              </a:rPr>
              <a:t>2. </a:t>
            </a:r>
            <a:r>
              <a:rPr lang="ja-JP" altLang="en-US" b="1" dirty="0">
                <a:latin typeface="HGP教科書体" panose="02020600000000000000" pitchFamily="18" charset="-128"/>
                <a:ea typeface="HGP教科書体" panose="02020600000000000000" pitchFamily="18" charset="-128"/>
              </a:rPr>
              <a:t>アフリカを取り巻く現状</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8</a:t>
            </a:fld>
            <a:endParaRPr kumimoji="1" lang="ja-JP" altLang="en-US"/>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556792"/>
            <a:ext cx="7378211"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4122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latin typeface="HGP教科書体" panose="02020600000000000000" pitchFamily="18" charset="-128"/>
                <a:ea typeface="HGP教科書体" panose="02020600000000000000" pitchFamily="18" charset="-128"/>
              </a:rPr>
              <a:t>2. </a:t>
            </a:r>
            <a:r>
              <a:rPr lang="ja-JP" altLang="en-US" b="1" dirty="0">
                <a:latin typeface="HGP教科書体" panose="02020600000000000000" pitchFamily="18" charset="-128"/>
                <a:ea typeface="HGP教科書体" panose="02020600000000000000" pitchFamily="18" charset="-128"/>
              </a:rPr>
              <a:t>アフリカを取り巻く現状</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7952988-741F-4F77-9868-90F4FC736EAC}" type="slidenum">
              <a:rPr kumimoji="1" lang="ja-JP" altLang="en-US" smtClean="0"/>
              <a:pPr/>
              <a:t>9</a:t>
            </a:fld>
            <a:endParaRPr kumimoji="1" lang="ja-JP" altLang="en-US"/>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844824"/>
            <a:ext cx="6457695"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788939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松風">
  <a:themeElements>
    <a:clrScheme name="松風">
      <a:dk1>
        <a:sysClr val="windowText" lastClr="000000"/>
      </a:dk1>
      <a:lt1>
        <a:sysClr val="window" lastClr="FFFFFF"/>
      </a:lt1>
      <a:dk2>
        <a:srgbClr val="0F2305"/>
      </a:dk2>
      <a:lt2>
        <a:srgbClr val="7DAA50"/>
      </a:lt2>
      <a:accent1>
        <a:srgbClr val="B94B2D"/>
      </a:accent1>
      <a:accent2>
        <a:srgbClr val="B95F91"/>
      </a:accent2>
      <a:accent3>
        <a:srgbClr val="C8AF3C"/>
      </a:accent3>
      <a:accent4>
        <a:srgbClr val="3C643C"/>
      </a:accent4>
      <a:accent5>
        <a:srgbClr val="8264AA"/>
      </a:accent5>
      <a:accent6>
        <a:srgbClr val="D29B46"/>
      </a:accent6>
      <a:hlink>
        <a:srgbClr val="0000FE"/>
      </a:hlink>
      <a:folHlink>
        <a:srgbClr val="800080"/>
      </a:folHlink>
    </a:clrScheme>
    <a:fontScheme name="松風">
      <a:majorFont>
        <a:latin typeface="Gill Sans MT"/>
        <a:ea typeface=""/>
        <a:cs typeface=""/>
        <a:font script="Jpan" typeface="HGｺﾞｼｯｸE"/>
        <a:font script="Hang" typeface="HY헤드라인 M"/>
        <a:font script="Hans" typeface="方正姚体"/>
        <a:font script="Hant" typeface="標楷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nsolas"/>
        <a:ea typeface=""/>
        <a:cs typeface=""/>
        <a:font script="Jpan" typeface="HGｺﾞｼｯｸE"/>
        <a:font script="Hang" typeface="맑은 고딕"/>
        <a:font script="Hans" typeface="宋体"/>
        <a:font script="Hant" typeface="新細明體"/>
        <a:font script="Arab" typeface="Tahoma"/>
        <a:font script="Hebr" typeface="Tahoma"/>
        <a:font script="Thai" typeface="Dillen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松風">
      <a:fillStyleLst>
        <a:solidFill>
          <a:schemeClr val="phClr">
            <a:tint val="100000"/>
          </a:schemeClr>
        </a:solidFill>
        <a:gradFill>
          <a:gsLst>
            <a:gs pos="0">
              <a:schemeClr val="phClr">
                <a:sat val="38000"/>
                <a:lum val="92000"/>
              </a:schemeClr>
            </a:gs>
            <a:gs pos="20000">
              <a:schemeClr val="phClr">
                <a:sat val="44000"/>
                <a:lum val="80000"/>
              </a:schemeClr>
            </a:gs>
            <a:gs pos="100000">
              <a:schemeClr val="phClr">
                <a:sat val="56000"/>
                <a:lum val="54000"/>
              </a:schemeClr>
            </a:gs>
          </a:gsLst>
          <a:lin ang="16200000" scaled="1"/>
        </a:gradFill>
        <a:blipFill>
          <a:blip xmlns:r="http://schemas.openxmlformats.org/officeDocument/2006/relationships" r:embed="rId1">
            <a:duotone>
              <a:srgbClr val="000000"/>
              <a:schemeClr val="phClr">
                <a:tint val="100000"/>
              </a:schemeClr>
            </a:duotone>
          </a:blip>
        </a:blipFill>
      </a:fillStyleLst>
      <a:lnStyleLst>
        <a:ln w="6350" cap="flat" cmpd="sng" algn="ctr">
          <a:solidFill>
            <a:schemeClr val="phClr">
              <a:alpha val="100000"/>
            </a:schemeClr>
          </a:solidFill>
          <a:prstDash val="solid"/>
        </a:ln>
        <a:ln w="16350" cap="flat" cmpd="sng" algn="ctr">
          <a:solidFill>
            <a:schemeClr val="phClr">
              <a:alpha val="100000"/>
            </a:schemeClr>
          </a:solidFill>
          <a:prstDash val="solid"/>
        </a:ln>
        <a:ln w="28575" cap="flat" cmpd="sng" algn="ctr">
          <a:solidFill>
            <a:schemeClr val="phClr">
              <a:alpha val="100000"/>
            </a:schemeClr>
          </a:solidFill>
          <a:prstDash val="solid"/>
        </a:ln>
      </a:lnStyleLst>
      <a:effectStyleLst>
        <a:effectStyle>
          <a:effectLst/>
        </a:effectStyle>
        <a:effectStyle>
          <a:effectLst>
            <a:outerShdw blurRad="50800" dist="50800" dir="5400000" algn="tl">
              <a:srgbClr val="000000">
                <a:alpha val="65000"/>
              </a:srgbClr>
            </a:outerShdw>
          </a:effectLst>
          <a:scene3d>
            <a:camera prst="orthographicFront"/>
            <a:lightRig rig="soft" dir="t">
              <a:rot lat="0" lon="0" rev="0"/>
            </a:lightRig>
          </a:scene3d>
          <a:sp3d>
            <a:bevelT w="304800" h="44450"/>
            <a:bevelB w="304800" h="44450"/>
            <a:contourClr>
              <a:schemeClr val="phClr">
                <a:shade val="60000"/>
                <a:satMod val="110000"/>
              </a:schemeClr>
            </a:contourClr>
          </a:sp3d>
        </a:effectStyle>
        <a:effectStyle>
          <a:effectLst>
            <a:outerShdw blurRad="50800" dist="50800" dir="5400000" algn="tl" rotWithShape="0">
              <a:srgbClr val="000000">
                <a:alpha val="65000"/>
              </a:srgbClr>
            </a:outerShdw>
          </a:effectLst>
          <a:scene3d>
            <a:camera prst="orthographicFront"/>
            <a:lightRig rig="soft" dir="t">
              <a:rot lat="0" lon="0" rev="17100000"/>
            </a:lightRig>
          </a:scene3d>
          <a:sp3d>
            <a:bevelT w="165100" h="254000"/>
            <a:bevelB w="165100" h="254000"/>
            <a:contourClr>
              <a:schemeClr val="phClr">
                <a:shade val="60000"/>
                <a:satMod val="110000"/>
              </a:schemeClr>
            </a:contourClr>
          </a:sp3d>
        </a:effectStyle>
      </a:effectStyleLst>
      <a:bgFillStyleLst>
        <a:solidFill>
          <a:schemeClr val="phClr">
            <a:tint val="100000"/>
          </a:schemeClr>
        </a:solidFill>
        <a:gradFill>
          <a:gsLst>
            <a:gs pos="0">
              <a:schemeClr val="phClr">
                <a:tint val="40000"/>
              </a:schemeClr>
            </a:gs>
            <a:gs pos="53000">
              <a:schemeClr val="phClr">
                <a:shade val="50000"/>
              </a:schemeClr>
            </a:gs>
          </a:gsLst>
          <a:lin ang="16200000" scaled="1"/>
        </a:gradFill>
        <a:blipFill rotWithShape="0">
          <a:blip xmlns:r="http://schemas.openxmlformats.org/officeDocument/2006/relationships" r:embed="rId2">
            <a:duotone>
              <a:schemeClr val="phClr">
                <a:shade val="27000"/>
                <a:satMod val="160000"/>
              </a:schemeClr>
              <a:schemeClr val="phClr">
                <a:tint val="95000"/>
                <a:satMod val="100000"/>
              </a:schemeClr>
            </a:duotone>
          </a:blip>
          <a:srcRect/>
          <a:stretch>
            <a:fillRect/>
          </a:stretch>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Wind in the Pines</Template>
  <TotalTime>2543</TotalTime>
  <Words>1871</Words>
  <Application>Microsoft Office PowerPoint</Application>
  <PresentationFormat>画面に合わせる (4:3)</PresentationFormat>
  <Paragraphs>252</Paragraphs>
  <Slides>42</Slides>
  <Notes>22</Notes>
  <HiddenSlides>1</HiddenSlides>
  <MMClips>0</MMClips>
  <ScaleCrop>false</ScaleCrop>
  <HeadingPairs>
    <vt:vector size="4" baseType="variant">
      <vt:variant>
        <vt:lpstr>テーマ</vt:lpstr>
      </vt:variant>
      <vt:variant>
        <vt:i4>1</vt:i4>
      </vt:variant>
      <vt:variant>
        <vt:lpstr>スライド タイトル</vt:lpstr>
      </vt:variant>
      <vt:variant>
        <vt:i4>42</vt:i4>
      </vt:variant>
    </vt:vector>
  </HeadingPairs>
  <TitlesOfParts>
    <vt:vector size="43" baseType="lpstr">
      <vt:lpstr>松風</vt:lpstr>
      <vt:lpstr>アフリカ及びトーゴ共和国の現状 トーゴ調査委員会の活動について</vt:lpstr>
      <vt:lpstr>Agenda</vt:lpstr>
      <vt:lpstr>1. 自己紹介</vt:lpstr>
      <vt:lpstr>2. アフリカを取り巻く現状</vt:lpstr>
      <vt:lpstr>2. アフリカを取り巻く現状</vt:lpstr>
      <vt:lpstr>2. アフリカを取り巻く現状</vt:lpstr>
      <vt:lpstr>2. アフリカを取り巻く現状</vt:lpstr>
      <vt:lpstr>2. アフリカを取り巻く現状</vt:lpstr>
      <vt:lpstr>2. アフリカを取り巻く現状</vt:lpstr>
      <vt:lpstr>2. アフリカを取り巻く現状</vt:lpstr>
      <vt:lpstr>2. アフリカを取り巻く現状</vt:lpstr>
      <vt:lpstr>2. アフリカを取り巻く現状</vt:lpstr>
      <vt:lpstr>2. アフリカを取り巻く現状</vt:lpstr>
      <vt:lpstr>2. アフリカを取り巻く現状</vt:lpstr>
      <vt:lpstr>3. トーゴ</vt:lpstr>
      <vt:lpstr>3. トーゴ</vt:lpstr>
      <vt:lpstr>4.井戸修繕プロジェクト</vt:lpstr>
      <vt:lpstr>PowerPoint プレゼンテーション</vt:lpstr>
      <vt:lpstr>PowerPoint プレゼンテーション</vt:lpstr>
      <vt:lpstr>PowerPoint プレゼンテーション</vt:lpstr>
      <vt:lpstr>5. 補助金プロジェクト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ありがとうございました。</vt:lpstr>
      <vt:lpstr>質疑応答</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Sayako ISHINO</dc:creator>
  <cp:lastModifiedBy>Sayako ISHINO</cp:lastModifiedBy>
  <cp:revision>157</cp:revision>
  <dcterms:created xsi:type="dcterms:W3CDTF">2013-02-06T03:54:46Z</dcterms:created>
  <dcterms:modified xsi:type="dcterms:W3CDTF">2014-02-07T04:48:13Z</dcterms:modified>
</cp:coreProperties>
</file>